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7" r:id="rId2"/>
    <p:sldMasterId id="2147483721" r:id="rId3"/>
    <p:sldMasterId id="2147483751" r:id="rId4"/>
    <p:sldMasterId id="2147483768" r:id="rId5"/>
    <p:sldMasterId id="2147483781" r:id="rId6"/>
  </p:sldMasterIdLst>
  <p:notesMasterIdLst>
    <p:notesMasterId r:id="rId37"/>
  </p:notesMasterIdLst>
  <p:handoutMasterIdLst>
    <p:handoutMasterId r:id="rId38"/>
  </p:handoutMasterIdLst>
  <p:sldIdLst>
    <p:sldId id="299" r:id="rId7"/>
    <p:sldId id="393" r:id="rId8"/>
    <p:sldId id="395" r:id="rId9"/>
    <p:sldId id="396" r:id="rId10"/>
    <p:sldId id="567" r:id="rId11"/>
    <p:sldId id="309" r:id="rId12"/>
    <p:sldId id="270" r:id="rId13"/>
    <p:sldId id="310" r:id="rId14"/>
    <p:sldId id="568" r:id="rId15"/>
    <p:sldId id="569" r:id="rId16"/>
    <p:sldId id="571" r:id="rId17"/>
    <p:sldId id="394" r:id="rId18"/>
    <p:sldId id="348" r:id="rId19"/>
    <p:sldId id="337" r:id="rId20"/>
    <p:sldId id="372" r:id="rId21"/>
    <p:sldId id="291" r:id="rId22"/>
    <p:sldId id="292" r:id="rId23"/>
    <p:sldId id="317" r:id="rId24"/>
    <p:sldId id="373" r:id="rId25"/>
    <p:sldId id="361" r:id="rId26"/>
    <p:sldId id="362" r:id="rId27"/>
    <p:sldId id="363" r:id="rId28"/>
    <p:sldId id="367" r:id="rId29"/>
    <p:sldId id="370" r:id="rId30"/>
    <p:sldId id="562" r:id="rId31"/>
    <p:sldId id="328" r:id="rId32"/>
    <p:sldId id="297" r:id="rId33"/>
    <p:sldId id="564" r:id="rId34"/>
    <p:sldId id="563" r:id="rId35"/>
    <p:sldId id="392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Bockh" initials="EB" lastIdx="11" clrIdx="0">
    <p:extLst>
      <p:ext uri="{19B8F6BF-5375-455C-9EA6-DF929625EA0E}">
        <p15:presenceInfo xmlns:p15="http://schemas.microsoft.com/office/powerpoint/2012/main" userId="S-1-5-21-3003367119-45151493-406046460-400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609" autoAdjust="0"/>
  </p:normalViewPr>
  <p:slideViewPr>
    <p:cSldViewPr>
      <p:cViewPr varScale="1">
        <p:scale>
          <a:sx n="57" d="100"/>
          <a:sy n="57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F898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20-30Yrs - Life stage 1</c:v>
                </c:pt>
                <c:pt idx="1">
                  <c:v>15-49Yrs - Life Stage 2</c:v>
                </c:pt>
                <c:pt idx="2">
                  <c:v>Care takers (U5) Life Stage 3</c:v>
                </c:pt>
                <c:pt idx="3">
                  <c:v>15-19Yrs - Life Stage 4</c:v>
                </c:pt>
                <c:pt idx="4">
                  <c:v>Overall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0.63200000000000001</c:v>
                </c:pt>
                <c:pt idx="1">
                  <c:v>0.54</c:v>
                </c:pt>
                <c:pt idx="2">
                  <c:v>0.54</c:v>
                </c:pt>
                <c:pt idx="3">
                  <c:v>0.41699999999999998</c:v>
                </c:pt>
                <c:pt idx="4" formatCode="0.00%">
                  <c:v>0.55200000000000005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5-4422-8625-AD349ED520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20-30Yrs - Life stage 1</c:v>
                </c:pt>
                <c:pt idx="1">
                  <c:v>15-49Yrs - Life Stage 2</c:v>
                </c:pt>
                <c:pt idx="2">
                  <c:v>Care takers (U5) Life Stage 3</c:v>
                </c:pt>
                <c:pt idx="3">
                  <c:v>15-19Yrs - Life Stage 4</c:v>
                </c:pt>
                <c:pt idx="4">
                  <c:v>Overall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0.71599999999999997</c:v>
                </c:pt>
                <c:pt idx="1">
                  <c:v>0.627</c:v>
                </c:pt>
                <c:pt idx="2">
                  <c:v>0.69099999999999995</c:v>
                </c:pt>
                <c:pt idx="3">
                  <c:v>0.59699999999999998</c:v>
                </c:pt>
                <c:pt idx="4" formatCode="0.00%">
                  <c:v>0.68100000000000005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5-4422-8625-AD349ED52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1103800"/>
        <c:axId val="1561104456"/>
      </c:barChart>
      <c:catAx>
        <c:axId val="156110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561104456"/>
        <c:crosses val="autoZero"/>
        <c:auto val="1"/>
        <c:lblAlgn val="ctr"/>
        <c:lblOffset val="100"/>
        <c:noMultiLvlLbl val="0"/>
      </c:catAx>
      <c:valAx>
        <c:axId val="156110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56110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G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CFFD9-E717-4505-A955-0ACE10E6C6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D15C1-BCA9-4F74-BA6E-147AA8168A6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b="1" i="0" dirty="0">
              <a:solidFill>
                <a:schemeClr val="tx1"/>
              </a:solidFill>
            </a:rPr>
            <a:t>IR1: </a:t>
          </a:r>
          <a:r>
            <a:rPr lang="en-US" sz="2000" b="0" i="0" dirty="0">
              <a:solidFill>
                <a:schemeClr val="tx1"/>
              </a:solidFill>
            </a:rPr>
            <a:t>High quality health communication interventions designed and implemented </a:t>
          </a:r>
        </a:p>
      </dgm:t>
    </dgm:pt>
    <dgm:pt modelId="{0592400A-0424-4FB0-9A57-C98E3825A08E}" type="parTrans" cxnId="{66A2CD3A-49B6-4DB5-A21E-D7D1E9F38890}">
      <dgm:prSet/>
      <dgm:spPr/>
      <dgm:t>
        <a:bodyPr/>
        <a:lstStyle/>
        <a:p>
          <a:endParaRPr lang="en-US" sz="2000" b="0" i="0">
            <a:solidFill>
              <a:schemeClr val="tx1"/>
            </a:solidFill>
          </a:endParaRPr>
        </a:p>
      </dgm:t>
    </dgm:pt>
    <dgm:pt modelId="{F708F2F0-EC25-4E64-BA24-731F4722B8C3}" type="sibTrans" cxnId="{66A2CD3A-49B6-4DB5-A21E-D7D1E9F38890}">
      <dgm:prSet/>
      <dgm:spPr/>
      <dgm:t>
        <a:bodyPr/>
        <a:lstStyle/>
        <a:p>
          <a:endParaRPr lang="en-US" sz="2000" b="0" i="0">
            <a:solidFill>
              <a:schemeClr val="tx1"/>
            </a:solidFill>
          </a:endParaRPr>
        </a:p>
      </dgm:t>
    </dgm:pt>
    <dgm:pt modelId="{DF34F7EF-D4F8-4BA6-AE62-0FECCA05FBF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IR2</a:t>
          </a:r>
          <a:r>
            <a:rPr lang="en-US" sz="2000" b="1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r>
            <a:rPr lang="en-US" sz="20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Improved coordination of health communication interventions </a:t>
          </a:r>
        </a:p>
      </dgm:t>
    </dgm:pt>
    <dgm:pt modelId="{545C9993-9736-4D5F-95A1-C397D6B2E5E8}" type="parTrans" cxnId="{17E599AD-68D2-4891-9FA4-F9E3CA6B7894}">
      <dgm:prSet/>
      <dgm:spPr/>
      <dgm:t>
        <a:bodyPr/>
        <a:lstStyle/>
        <a:p>
          <a:endParaRPr lang="en-US" sz="2000" b="0" i="0">
            <a:solidFill>
              <a:schemeClr val="tx1"/>
            </a:solidFill>
          </a:endParaRPr>
        </a:p>
      </dgm:t>
    </dgm:pt>
    <dgm:pt modelId="{64B37F32-B987-4968-9632-5DEA947AADEE}" type="sibTrans" cxnId="{17E599AD-68D2-4891-9FA4-F9E3CA6B7894}">
      <dgm:prSet/>
      <dgm:spPr/>
      <dgm:t>
        <a:bodyPr/>
        <a:lstStyle/>
        <a:p>
          <a:endParaRPr lang="en-US" sz="2000" b="0" i="0">
            <a:solidFill>
              <a:schemeClr val="tx1"/>
            </a:solidFill>
          </a:endParaRPr>
        </a:p>
      </dgm:t>
    </dgm:pt>
    <dgm:pt modelId="{43B21A82-FD1D-48E1-882E-25DA96FDC07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IR3</a:t>
          </a:r>
          <a:r>
            <a:rPr lang="en-US" sz="2000" b="1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r>
            <a:rPr lang="en-US" sz="20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Increased research and knowledge management to enhance health communication.</a:t>
          </a:r>
        </a:p>
      </dgm:t>
    </dgm:pt>
    <dgm:pt modelId="{A073504F-2522-4B04-8391-147F345CACBE}" type="parTrans" cxnId="{D87AE4FB-65C2-4508-8220-51FF349AEAE9}">
      <dgm:prSet/>
      <dgm:spPr/>
      <dgm:t>
        <a:bodyPr/>
        <a:lstStyle/>
        <a:p>
          <a:endParaRPr lang="en-US" sz="2000" b="0" i="0">
            <a:solidFill>
              <a:schemeClr val="tx1"/>
            </a:solidFill>
          </a:endParaRPr>
        </a:p>
      </dgm:t>
    </dgm:pt>
    <dgm:pt modelId="{E196A672-6B2A-4E99-A8A6-6C51FBB8EDFE}" type="sibTrans" cxnId="{D87AE4FB-65C2-4508-8220-51FF349AEAE9}">
      <dgm:prSet/>
      <dgm:spPr/>
      <dgm:t>
        <a:bodyPr/>
        <a:lstStyle/>
        <a:p>
          <a:endParaRPr lang="en-US" sz="2000" b="0" i="0">
            <a:solidFill>
              <a:schemeClr val="tx1"/>
            </a:solidFill>
          </a:endParaRPr>
        </a:p>
      </dgm:t>
    </dgm:pt>
    <dgm:pt modelId="{EC3D42BC-F60E-4AFA-97A6-7DA2CCBB1A9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IR4</a:t>
          </a:r>
          <a:r>
            <a:rPr lang="en-US" sz="2000" b="1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r>
            <a:rPr lang="en-US" sz="20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Improved utilization of USAID socially marketed health products and services and enhance capacities to prevent, detect, and rapidly respond to infectious disease threats and achieve measurable targets</a:t>
          </a:r>
        </a:p>
      </dgm:t>
    </dgm:pt>
    <dgm:pt modelId="{B409E5B8-5544-4539-9BED-21CBB9BFA575}" type="parTrans" cxnId="{64CC35D5-A362-496D-979A-75112D350D66}">
      <dgm:prSet/>
      <dgm:spPr/>
      <dgm:t>
        <a:bodyPr/>
        <a:lstStyle/>
        <a:p>
          <a:endParaRPr lang="en-US" sz="2000" b="0" i="0">
            <a:solidFill>
              <a:schemeClr val="tx1"/>
            </a:solidFill>
          </a:endParaRPr>
        </a:p>
      </dgm:t>
    </dgm:pt>
    <dgm:pt modelId="{FDD92945-54DE-4EF5-9A6C-3F144B17D145}" type="sibTrans" cxnId="{64CC35D5-A362-496D-979A-75112D350D66}">
      <dgm:prSet/>
      <dgm:spPr/>
      <dgm:t>
        <a:bodyPr/>
        <a:lstStyle/>
        <a:p>
          <a:endParaRPr lang="en-US" sz="2000" b="0" i="0">
            <a:solidFill>
              <a:schemeClr val="tx1"/>
            </a:solidFill>
          </a:endParaRPr>
        </a:p>
      </dgm:t>
    </dgm:pt>
    <dgm:pt modelId="{87832886-05C5-4775-9DE5-BA5C9B541CE9}" type="pres">
      <dgm:prSet presAssocID="{75FCFFD9-E717-4505-A955-0ACE10E6C61A}" presName="linear" presStyleCnt="0">
        <dgm:presLayoutVars>
          <dgm:animLvl val="lvl"/>
          <dgm:resizeHandles val="exact"/>
        </dgm:presLayoutVars>
      </dgm:prSet>
      <dgm:spPr/>
    </dgm:pt>
    <dgm:pt modelId="{5D0754CA-FE7F-4947-BFCF-966CF626A0CF}" type="pres">
      <dgm:prSet presAssocID="{9F7D15C1-BCA9-4F74-BA6E-147AA8168A68}" presName="parentText" presStyleLbl="node1" presStyleIdx="0" presStyleCnt="4" custLinFactY="-60564" custLinFactNeighborX="-243" custLinFactNeighborY="-100000">
        <dgm:presLayoutVars>
          <dgm:chMax val="0"/>
          <dgm:bulletEnabled val="1"/>
        </dgm:presLayoutVars>
      </dgm:prSet>
      <dgm:spPr/>
    </dgm:pt>
    <dgm:pt modelId="{61EA62F5-B0F6-4A31-9A33-452E6D93E9D7}" type="pres">
      <dgm:prSet presAssocID="{F708F2F0-EC25-4E64-BA24-731F4722B8C3}" presName="spacer" presStyleCnt="0"/>
      <dgm:spPr/>
    </dgm:pt>
    <dgm:pt modelId="{A1066B17-637C-45B3-A327-1D224D0054A2}" type="pres">
      <dgm:prSet presAssocID="{DF34F7EF-D4F8-4BA6-AE62-0FECCA05FBF9}" presName="parentText" presStyleLbl="node1" presStyleIdx="1" presStyleCnt="4" custLinFactY="-43315" custLinFactNeighborX="700" custLinFactNeighborY="-100000">
        <dgm:presLayoutVars>
          <dgm:chMax val="0"/>
          <dgm:bulletEnabled val="1"/>
        </dgm:presLayoutVars>
      </dgm:prSet>
      <dgm:spPr/>
    </dgm:pt>
    <dgm:pt modelId="{FA2B7C6D-3F72-4E97-9303-D134BFE78D09}" type="pres">
      <dgm:prSet presAssocID="{64B37F32-B987-4968-9632-5DEA947AADEE}" presName="spacer" presStyleCnt="0"/>
      <dgm:spPr/>
    </dgm:pt>
    <dgm:pt modelId="{81376489-4F48-482F-A88A-F5DF4F32EB0C}" type="pres">
      <dgm:prSet presAssocID="{43B21A82-FD1D-48E1-882E-25DA96FDC07D}" presName="parentText" presStyleLbl="node1" presStyleIdx="2" presStyleCnt="4" custLinFactY="-34078" custLinFactNeighborX="327" custLinFactNeighborY="-100000">
        <dgm:presLayoutVars>
          <dgm:chMax val="0"/>
          <dgm:bulletEnabled val="1"/>
        </dgm:presLayoutVars>
      </dgm:prSet>
      <dgm:spPr/>
    </dgm:pt>
    <dgm:pt modelId="{1556FC2C-58B2-4D66-ABE1-DDC7D5D4E3D1}" type="pres">
      <dgm:prSet presAssocID="{E196A672-6B2A-4E99-A8A6-6C51FBB8EDFE}" presName="spacer" presStyleCnt="0"/>
      <dgm:spPr/>
    </dgm:pt>
    <dgm:pt modelId="{A54C34BA-7E57-41AF-B463-62F428B3C2AA}" type="pres">
      <dgm:prSet presAssocID="{EC3D42BC-F60E-4AFA-97A6-7DA2CCBB1A96}" presName="parentText" presStyleLbl="node1" presStyleIdx="3" presStyleCnt="4" custScaleY="136681">
        <dgm:presLayoutVars>
          <dgm:chMax val="0"/>
          <dgm:bulletEnabled val="1"/>
        </dgm:presLayoutVars>
      </dgm:prSet>
      <dgm:spPr/>
    </dgm:pt>
  </dgm:ptLst>
  <dgm:cxnLst>
    <dgm:cxn modelId="{66A2CD3A-49B6-4DB5-A21E-D7D1E9F38890}" srcId="{75FCFFD9-E717-4505-A955-0ACE10E6C61A}" destId="{9F7D15C1-BCA9-4F74-BA6E-147AA8168A68}" srcOrd="0" destOrd="0" parTransId="{0592400A-0424-4FB0-9A57-C98E3825A08E}" sibTransId="{F708F2F0-EC25-4E64-BA24-731F4722B8C3}"/>
    <dgm:cxn modelId="{1D451B5E-065C-4EFE-B0D3-92F2D21DD267}" type="presOf" srcId="{9F7D15C1-BCA9-4F74-BA6E-147AA8168A68}" destId="{5D0754CA-FE7F-4947-BFCF-966CF626A0CF}" srcOrd="0" destOrd="0" presId="urn:microsoft.com/office/officeart/2005/8/layout/vList2"/>
    <dgm:cxn modelId="{04A45D4D-2002-4A9B-AFCE-C9A33BF7B223}" type="presOf" srcId="{43B21A82-FD1D-48E1-882E-25DA96FDC07D}" destId="{81376489-4F48-482F-A88A-F5DF4F32EB0C}" srcOrd="0" destOrd="0" presId="urn:microsoft.com/office/officeart/2005/8/layout/vList2"/>
    <dgm:cxn modelId="{2880D998-9E85-4DB9-BE1A-6A310B31389A}" type="presOf" srcId="{75FCFFD9-E717-4505-A955-0ACE10E6C61A}" destId="{87832886-05C5-4775-9DE5-BA5C9B541CE9}" srcOrd="0" destOrd="0" presId="urn:microsoft.com/office/officeart/2005/8/layout/vList2"/>
    <dgm:cxn modelId="{67D2359F-0712-4C06-B336-42B116E6557D}" type="presOf" srcId="{EC3D42BC-F60E-4AFA-97A6-7DA2CCBB1A96}" destId="{A54C34BA-7E57-41AF-B463-62F428B3C2AA}" srcOrd="0" destOrd="0" presId="urn:microsoft.com/office/officeart/2005/8/layout/vList2"/>
    <dgm:cxn modelId="{17E599AD-68D2-4891-9FA4-F9E3CA6B7894}" srcId="{75FCFFD9-E717-4505-A955-0ACE10E6C61A}" destId="{DF34F7EF-D4F8-4BA6-AE62-0FECCA05FBF9}" srcOrd="1" destOrd="0" parTransId="{545C9993-9736-4D5F-95A1-C397D6B2E5E8}" sibTransId="{64B37F32-B987-4968-9632-5DEA947AADEE}"/>
    <dgm:cxn modelId="{F9AE26CD-7E17-4B88-8750-0FFAC788C880}" type="presOf" srcId="{DF34F7EF-D4F8-4BA6-AE62-0FECCA05FBF9}" destId="{A1066B17-637C-45B3-A327-1D224D0054A2}" srcOrd="0" destOrd="0" presId="urn:microsoft.com/office/officeart/2005/8/layout/vList2"/>
    <dgm:cxn modelId="{64CC35D5-A362-496D-979A-75112D350D66}" srcId="{75FCFFD9-E717-4505-A955-0ACE10E6C61A}" destId="{EC3D42BC-F60E-4AFA-97A6-7DA2CCBB1A96}" srcOrd="3" destOrd="0" parTransId="{B409E5B8-5544-4539-9BED-21CBB9BFA575}" sibTransId="{FDD92945-54DE-4EF5-9A6C-3F144B17D145}"/>
    <dgm:cxn modelId="{D87AE4FB-65C2-4508-8220-51FF349AEAE9}" srcId="{75FCFFD9-E717-4505-A955-0ACE10E6C61A}" destId="{43B21A82-FD1D-48E1-882E-25DA96FDC07D}" srcOrd="2" destOrd="0" parTransId="{A073504F-2522-4B04-8391-147F345CACBE}" sibTransId="{E196A672-6B2A-4E99-A8A6-6C51FBB8EDFE}"/>
    <dgm:cxn modelId="{172DED45-E600-43D0-ADA1-2F47FD7973FC}" type="presParOf" srcId="{87832886-05C5-4775-9DE5-BA5C9B541CE9}" destId="{5D0754CA-FE7F-4947-BFCF-966CF626A0CF}" srcOrd="0" destOrd="0" presId="urn:microsoft.com/office/officeart/2005/8/layout/vList2"/>
    <dgm:cxn modelId="{0CFF9D12-198D-499A-B90C-35C7F9FCF47B}" type="presParOf" srcId="{87832886-05C5-4775-9DE5-BA5C9B541CE9}" destId="{61EA62F5-B0F6-4A31-9A33-452E6D93E9D7}" srcOrd="1" destOrd="0" presId="urn:microsoft.com/office/officeart/2005/8/layout/vList2"/>
    <dgm:cxn modelId="{B3C9F1FC-FEF8-4128-9DDF-076CFB59764D}" type="presParOf" srcId="{87832886-05C5-4775-9DE5-BA5C9B541CE9}" destId="{A1066B17-637C-45B3-A327-1D224D0054A2}" srcOrd="2" destOrd="0" presId="urn:microsoft.com/office/officeart/2005/8/layout/vList2"/>
    <dgm:cxn modelId="{869FAA6D-4CEF-43DD-8C00-B9FFAD4CC9B3}" type="presParOf" srcId="{87832886-05C5-4775-9DE5-BA5C9B541CE9}" destId="{FA2B7C6D-3F72-4E97-9303-D134BFE78D09}" srcOrd="3" destOrd="0" presId="urn:microsoft.com/office/officeart/2005/8/layout/vList2"/>
    <dgm:cxn modelId="{42F83EE1-DCBA-44D7-A3C8-0F78AD66A5EF}" type="presParOf" srcId="{87832886-05C5-4775-9DE5-BA5C9B541CE9}" destId="{81376489-4F48-482F-A88A-F5DF4F32EB0C}" srcOrd="4" destOrd="0" presId="urn:microsoft.com/office/officeart/2005/8/layout/vList2"/>
    <dgm:cxn modelId="{B23B8C80-2EF7-447A-92DB-E26DFB6BC29F}" type="presParOf" srcId="{87832886-05C5-4775-9DE5-BA5C9B541CE9}" destId="{1556FC2C-58B2-4D66-ABE1-DDC7D5D4E3D1}" srcOrd="5" destOrd="0" presId="urn:microsoft.com/office/officeart/2005/8/layout/vList2"/>
    <dgm:cxn modelId="{E1A2AA1F-DFA0-46DD-9602-BC45F9FB3A57}" type="presParOf" srcId="{87832886-05C5-4775-9DE5-BA5C9B541CE9}" destId="{A54C34BA-7E57-41AF-B463-62F428B3C2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BEAA2-3E48-43DF-BC3C-DF47C47E5C73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057141-3F68-439B-8C07-6BB857B4252D}">
      <dgm:prSet phldrT="[Text]" custT="1"/>
      <dgm:spPr>
        <a:xfrm>
          <a:off x="1476166" y="203386"/>
          <a:ext cx="623371" cy="291855"/>
        </a:xfrm>
      </dgm:spPr>
      <dgm:t>
        <a:bodyPr/>
        <a:lstStyle/>
        <a:p>
          <a:r>
            <a:rPr lang="en-US" sz="1800" b="1" dirty="0">
              <a:latin typeface="Calibri" panose="020F0502020204030204"/>
              <a:ea typeface="+mn-ea"/>
              <a:cs typeface="+mn-cs"/>
            </a:rPr>
            <a:t>Lovers/Young Adults in relationships</a:t>
          </a:r>
        </a:p>
      </dgm:t>
    </dgm:pt>
    <dgm:pt modelId="{719B799A-6F20-42B8-8C95-AED840E37759}" type="parTrans" cxnId="{72CB212C-995D-4757-B7B9-965BF15ED63A}">
      <dgm:prSet/>
      <dgm:spPr/>
      <dgm:t>
        <a:bodyPr/>
        <a:lstStyle/>
        <a:p>
          <a:endParaRPr lang="en-US"/>
        </a:p>
      </dgm:t>
    </dgm:pt>
    <dgm:pt modelId="{9E70E3AC-D65E-45CC-8D7E-12BDF9358057}" type="sibTrans" cxnId="{72CB212C-995D-4757-B7B9-965BF15ED63A}">
      <dgm:prSet/>
      <dgm:spPr>
        <a:xfrm>
          <a:off x="386098" y="261"/>
          <a:ext cx="1750807" cy="1750807"/>
        </a:xfrm>
      </dgm:spPr>
      <dgm:t>
        <a:bodyPr/>
        <a:lstStyle/>
        <a:p>
          <a:endParaRPr lang="en-US"/>
        </a:p>
      </dgm:t>
    </dgm:pt>
    <dgm:pt modelId="{1FD101E4-707A-4BE0-9189-6D3C9FAB341F}">
      <dgm:prSet phldrT="[Text]" custT="1"/>
      <dgm:spPr>
        <a:xfrm>
          <a:off x="1268608" y="1264848"/>
          <a:ext cx="1038487" cy="274333"/>
        </a:xfrm>
      </dgm:spPr>
      <dgm:t>
        <a:bodyPr/>
        <a:lstStyle/>
        <a:p>
          <a:r>
            <a:rPr lang="en-US" sz="1800" b="1" dirty="0">
              <a:latin typeface="Calibri" panose="020F0502020204030204"/>
              <a:ea typeface="+mn-ea"/>
              <a:cs typeface="+mn-cs"/>
            </a:rPr>
            <a:t>Pregnant Couple</a:t>
          </a:r>
        </a:p>
      </dgm:t>
    </dgm:pt>
    <dgm:pt modelId="{8B13EBED-6EFF-4759-BD85-BF7BF2D434FE}" type="parTrans" cxnId="{12F36A1C-3404-4FF2-8182-DA3EE0B0777C}">
      <dgm:prSet/>
      <dgm:spPr/>
      <dgm:t>
        <a:bodyPr/>
        <a:lstStyle/>
        <a:p>
          <a:endParaRPr lang="en-US"/>
        </a:p>
      </dgm:t>
    </dgm:pt>
    <dgm:pt modelId="{0CF93D4B-77C0-4E34-AEC1-20E55ECBE9A9}" type="sibTrans" cxnId="{12F36A1C-3404-4FF2-8182-DA3EE0B0777C}">
      <dgm:prSet/>
      <dgm:spPr>
        <a:xfrm>
          <a:off x="386098" y="261"/>
          <a:ext cx="1750807" cy="1750807"/>
        </a:xfrm>
      </dgm:spPr>
      <dgm:t>
        <a:bodyPr/>
        <a:lstStyle/>
        <a:p>
          <a:endParaRPr lang="en-US"/>
        </a:p>
      </dgm:t>
    </dgm:pt>
    <dgm:pt modelId="{9ED5AB98-5533-413A-8324-241193817C57}">
      <dgm:prSet phldrT="[Text]" custT="1"/>
      <dgm:spPr>
        <a:xfrm>
          <a:off x="377652" y="1244091"/>
          <a:ext cx="714997" cy="315847"/>
        </a:xfrm>
      </dgm:spPr>
      <dgm:t>
        <a:bodyPr/>
        <a:lstStyle/>
        <a:p>
          <a:r>
            <a:rPr lang="en-US" sz="1800" b="1" dirty="0">
              <a:latin typeface="Calibri" panose="020F0502020204030204"/>
              <a:ea typeface="+mn-ea"/>
              <a:cs typeface="+mn-cs"/>
            </a:rPr>
            <a:t>Family with Children</a:t>
          </a:r>
        </a:p>
        <a:p>
          <a:r>
            <a:rPr lang="en-US" sz="1400" b="1" dirty="0">
              <a:latin typeface="Calibri" panose="020F0502020204030204"/>
              <a:ea typeface="+mn-ea"/>
              <a:cs typeface="+mn-cs"/>
            </a:rPr>
            <a:t>Caretakers of children U5</a:t>
          </a:r>
        </a:p>
      </dgm:t>
    </dgm:pt>
    <dgm:pt modelId="{B7884A15-0100-4E22-B07A-470A00D18DEB}" type="parTrans" cxnId="{ABF0BDEE-5EEC-47EB-902B-ECA8908801C0}">
      <dgm:prSet/>
      <dgm:spPr/>
      <dgm:t>
        <a:bodyPr/>
        <a:lstStyle/>
        <a:p>
          <a:endParaRPr lang="en-US"/>
        </a:p>
      </dgm:t>
    </dgm:pt>
    <dgm:pt modelId="{528A9EC0-3A9A-49A9-AE8C-B480AF0E72B5}" type="sibTrans" cxnId="{ABF0BDEE-5EEC-47EB-902B-ECA8908801C0}">
      <dgm:prSet/>
      <dgm:spPr>
        <a:xfrm>
          <a:off x="386098" y="261"/>
          <a:ext cx="1750807" cy="1750807"/>
        </a:xfrm>
      </dgm:spPr>
      <dgm:t>
        <a:bodyPr/>
        <a:lstStyle/>
        <a:p>
          <a:endParaRPr lang="en-US"/>
        </a:p>
      </dgm:t>
    </dgm:pt>
    <dgm:pt modelId="{176C7FFB-3B44-4E3F-A3B7-B70C89A10F46}">
      <dgm:prSet phldrT="[Text]" custT="1"/>
      <dgm:spPr>
        <a:xfrm>
          <a:off x="228459" y="207145"/>
          <a:ext cx="1013384" cy="284337"/>
        </a:xfrm>
      </dgm:spPr>
      <dgm:t>
        <a:bodyPr/>
        <a:lstStyle/>
        <a:p>
          <a:r>
            <a:rPr lang="en-US" sz="1800" b="1" dirty="0">
              <a:latin typeface="Calibri" panose="020F0502020204030204"/>
              <a:ea typeface="+mn-ea"/>
              <a:cs typeface="+mn-cs"/>
            </a:rPr>
            <a:t>Adolescents </a:t>
          </a:r>
        </a:p>
      </dgm:t>
    </dgm:pt>
    <dgm:pt modelId="{7C3BC8B8-45FD-45DD-93AF-5C57FCADB1DB}" type="parTrans" cxnId="{D5F967E0-C4F2-4FD8-A66D-DC7E533EA2F6}">
      <dgm:prSet/>
      <dgm:spPr/>
      <dgm:t>
        <a:bodyPr/>
        <a:lstStyle/>
        <a:p>
          <a:endParaRPr lang="en-US"/>
        </a:p>
      </dgm:t>
    </dgm:pt>
    <dgm:pt modelId="{BEA3E9F2-50A5-4EDE-90D0-36ECCABD118A}" type="sibTrans" cxnId="{D5F967E0-C4F2-4FD8-A66D-DC7E533EA2F6}">
      <dgm:prSet/>
      <dgm:spPr>
        <a:xfrm>
          <a:off x="386098" y="-18787"/>
          <a:ext cx="1750807" cy="1750807"/>
        </a:xfrm>
      </dgm:spPr>
      <dgm:t>
        <a:bodyPr/>
        <a:lstStyle/>
        <a:p>
          <a:endParaRPr lang="en-US"/>
        </a:p>
      </dgm:t>
    </dgm:pt>
    <dgm:pt modelId="{418BE83B-0698-4E77-8764-FE2B9A9B0553}" type="pres">
      <dgm:prSet presAssocID="{FD4BEAA2-3E48-43DF-BC3C-DF47C47E5C73}" presName="cycle" presStyleCnt="0">
        <dgm:presLayoutVars>
          <dgm:dir/>
          <dgm:resizeHandles val="exact"/>
        </dgm:presLayoutVars>
      </dgm:prSet>
      <dgm:spPr/>
    </dgm:pt>
    <dgm:pt modelId="{94B15B29-A30C-40CA-8192-E07BEF1FF0A0}" type="pres">
      <dgm:prSet presAssocID="{ED057141-3F68-439B-8C07-6BB857B4252D}" presName="dummy" presStyleCnt="0"/>
      <dgm:spPr/>
    </dgm:pt>
    <dgm:pt modelId="{51DE745A-901D-460D-98B5-22AAFCA8C92E}" type="pres">
      <dgm:prSet presAssocID="{ED057141-3F68-439B-8C07-6BB857B4252D}" presName="node" presStyleLbl="revTx" presStyleIdx="0" presStyleCnt="4" custScaleX="100500" custScaleY="47053" custRadScaleRad="97989" custRadScaleInc="3960">
        <dgm:presLayoutVars>
          <dgm:bulletEnabled val="1"/>
        </dgm:presLayoutVars>
      </dgm:prSet>
      <dgm:spPr>
        <a:prstGeom prst="rect">
          <a:avLst/>
        </a:prstGeom>
      </dgm:spPr>
    </dgm:pt>
    <dgm:pt modelId="{E61CA46B-0484-4864-8E98-9567B766FA85}" type="pres">
      <dgm:prSet presAssocID="{9E70E3AC-D65E-45CC-8D7E-12BDF9358057}" presName="sibTrans" presStyleLbl="node1" presStyleIdx="0" presStyleCnt="4"/>
      <dgm:spPr>
        <a:prstGeom prst="circularArrow">
          <a:avLst>
            <a:gd name="adj1" fmla="val 6908"/>
            <a:gd name="adj2" fmla="val 465855"/>
            <a:gd name="adj3" fmla="val 1425503"/>
            <a:gd name="adj4" fmla="val 19755912"/>
            <a:gd name="adj5" fmla="val 8060"/>
          </a:avLst>
        </a:prstGeom>
      </dgm:spPr>
    </dgm:pt>
    <dgm:pt modelId="{4ADE4FA4-751F-46CE-95AF-53EF81281DC2}" type="pres">
      <dgm:prSet presAssocID="{1FD101E4-707A-4BE0-9189-6D3C9FAB341F}" presName="dummy" presStyleCnt="0"/>
      <dgm:spPr/>
    </dgm:pt>
    <dgm:pt modelId="{3A279164-7617-49F6-8ABE-D3739EE4E3E3}" type="pres">
      <dgm:prSet presAssocID="{1FD101E4-707A-4BE0-9189-6D3C9FAB341F}" presName="node" presStyleLbl="revTx" presStyleIdx="1" presStyleCnt="4" custScaleX="167425" custScaleY="44228">
        <dgm:presLayoutVars>
          <dgm:bulletEnabled val="1"/>
        </dgm:presLayoutVars>
      </dgm:prSet>
      <dgm:spPr>
        <a:prstGeom prst="rect">
          <a:avLst/>
        </a:prstGeom>
      </dgm:spPr>
    </dgm:pt>
    <dgm:pt modelId="{1A24D6A9-1693-4C4F-A897-C43C2C3DFAFE}" type="pres">
      <dgm:prSet presAssocID="{0CF93D4B-77C0-4E34-AEC1-20E55ECBE9A9}" presName="sibTrans" presStyleLbl="node1" presStyleIdx="1" presStyleCnt="4"/>
      <dgm:spPr>
        <a:prstGeom prst="circularArrow">
          <a:avLst>
            <a:gd name="adj1" fmla="val 6908"/>
            <a:gd name="adj2" fmla="val 465855"/>
            <a:gd name="adj3" fmla="val 6325022"/>
            <a:gd name="adj4" fmla="val 3782818"/>
            <a:gd name="adj5" fmla="val 8060"/>
          </a:avLst>
        </a:prstGeom>
      </dgm:spPr>
    </dgm:pt>
    <dgm:pt modelId="{3B96808A-D0EF-4A03-BAA5-74BD94773E87}" type="pres">
      <dgm:prSet presAssocID="{9ED5AB98-5533-413A-8324-241193817C57}" presName="dummy" presStyleCnt="0"/>
      <dgm:spPr/>
    </dgm:pt>
    <dgm:pt modelId="{2A758D76-3DA1-4966-9224-9CF22B2CBFC4}" type="pres">
      <dgm:prSet presAssocID="{9ED5AB98-5533-413A-8324-241193817C57}" presName="node" presStyleLbl="revTx" presStyleIdx="2" presStyleCnt="4" custScaleX="171764" custScaleY="50921">
        <dgm:presLayoutVars>
          <dgm:bulletEnabled val="1"/>
        </dgm:presLayoutVars>
      </dgm:prSet>
      <dgm:spPr>
        <a:prstGeom prst="rect">
          <a:avLst/>
        </a:prstGeom>
      </dgm:spPr>
    </dgm:pt>
    <dgm:pt modelId="{C799CFED-1222-4D64-889B-9846C8416686}" type="pres">
      <dgm:prSet presAssocID="{528A9EC0-3A9A-49A9-AE8C-B480AF0E72B5}" presName="sibTrans" presStyleLbl="node1" presStyleIdx="2" presStyleCnt="4"/>
      <dgm:spPr>
        <a:prstGeom prst="circularArrow">
          <a:avLst>
            <a:gd name="adj1" fmla="val 6908"/>
            <a:gd name="adj2" fmla="val 465855"/>
            <a:gd name="adj3" fmla="val 12198465"/>
            <a:gd name="adj4" fmla="val 9020015"/>
            <a:gd name="adj5" fmla="val 8060"/>
          </a:avLst>
        </a:prstGeom>
      </dgm:spPr>
    </dgm:pt>
    <dgm:pt modelId="{49DF4EC3-9915-4ABF-8786-268584345584}" type="pres">
      <dgm:prSet presAssocID="{176C7FFB-3B44-4E3F-A3B7-B70C89A10F46}" presName="dummy" presStyleCnt="0"/>
      <dgm:spPr/>
    </dgm:pt>
    <dgm:pt modelId="{1532F0C1-9824-43C3-A041-DCC7B96E41DE}" type="pres">
      <dgm:prSet presAssocID="{176C7FFB-3B44-4E3F-A3B7-B70C89A10F46}" presName="node" presStyleLbl="revTx" presStyleIdx="3" presStyleCnt="4" custScaleX="163378" custScaleY="45841">
        <dgm:presLayoutVars>
          <dgm:bulletEnabled val="1"/>
        </dgm:presLayoutVars>
      </dgm:prSet>
      <dgm:spPr>
        <a:prstGeom prst="rect">
          <a:avLst/>
        </a:prstGeom>
      </dgm:spPr>
    </dgm:pt>
    <dgm:pt modelId="{8645CCD8-46D4-4DD8-8EB2-1EB3AD05DE4D}" type="pres">
      <dgm:prSet presAssocID="{BEA3E9F2-50A5-4EDE-90D0-36ECCABD118A}" presName="sibTrans" presStyleLbl="node1" presStyleIdx="3" presStyleCnt="4" custLinFactNeighborY="-1088"/>
      <dgm:spPr>
        <a:prstGeom prst="circularArrow">
          <a:avLst>
            <a:gd name="adj1" fmla="val 6908"/>
            <a:gd name="adj2" fmla="val 465855"/>
            <a:gd name="adj3" fmla="val 17259642"/>
            <a:gd name="adj4" fmla="val 14634556"/>
            <a:gd name="adj5" fmla="val 8060"/>
          </a:avLst>
        </a:prstGeom>
      </dgm:spPr>
    </dgm:pt>
  </dgm:ptLst>
  <dgm:cxnLst>
    <dgm:cxn modelId="{EEC5EA04-4B90-4DE3-B7C8-5BD8414CC9CA}" type="presOf" srcId="{ED057141-3F68-439B-8C07-6BB857B4252D}" destId="{51DE745A-901D-460D-98B5-22AAFCA8C92E}" srcOrd="0" destOrd="0" presId="urn:microsoft.com/office/officeart/2005/8/layout/cycle1"/>
    <dgm:cxn modelId="{5B95C407-566C-4DF8-9B9A-8BFDB142AACC}" type="presOf" srcId="{176C7FFB-3B44-4E3F-A3B7-B70C89A10F46}" destId="{1532F0C1-9824-43C3-A041-DCC7B96E41DE}" srcOrd="0" destOrd="0" presId="urn:microsoft.com/office/officeart/2005/8/layout/cycle1"/>
    <dgm:cxn modelId="{B8DC7D1B-ABD7-48D7-91F1-A72A48A467A6}" type="presOf" srcId="{528A9EC0-3A9A-49A9-AE8C-B480AF0E72B5}" destId="{C799CFED-1222-4D64-889B-9846C8416686}" srcOrd="0" destOrd="0" presId="urn:microsoft.com/office/officeart/2005/8/layout/cycle1"/>
    <dgm:cxn modelId="{12F36A1C-3404-4FF2-8182-DA3EE0B0777C}" srcId="{FD4BEAA2-3E48-43DF-BC3C-DF47C47E5C73}" destId="{1FD101E4-707A-4BE0-9189-6D3C9FAB341F}" srcOrd="1" destOrd="0" parTransId="{8B13EBED-6EFF-4759-BD85-BF7BF2D434FE}" sibTransId="{0CF93D4B-77C0-4E34-AEC1-20E55ECBE9A9}"/>
    <dgm:cxn modelId="{72CB212C-995D-4757-B7B9-965BF15ED63A}" srcId="{FD4BEAA2-3E48-43DF-BC3C-DF47C47E5C73}" destId="{ED057141-3F68-439B-8C07-6BB857B4252D}" srcOrd="0" destOrd="0" parTransId="{719B799A-6F20-42B8-8C95-AED840E37759}" sibTransId="{9E70E3AC-D65E-45CC-8D7E-12BDF9358057}"/>
    <dgm:cxn modelId="{2119FF5F-1025-4028-990A-2F9E95DB648A}" type="presOf" srcId="{9E70E3AC-D65E-45CC-8D7E-12BDF9358057}" destId="{E61CA46B-0484-4864-8E98-9567B766FA85}" srcOrd="0" destOrd="0" presId="urn:microsoft.com/office/officeart/2005/8/layout/cycle1"/>
    <dgm:cxn modelId="{18C21392-AB0C-4ADE-8CA0-947E70DBB51A}" type="presOf" srcId="{BEA3E9F2-50A5-4EDE-90D0-36ECCABD118A}" destId="{8645CCD8-46D4-4DD8-8EB2-1EB3AD05DE4D}" srcOrd="0" destOrd="0" presId="urn:microsoft.com/office/officeart/2005/8/layout/cycle1"/>
    <dgm:cxn modelId="{FBECAC96-CFE8-4198-B3C0-85DACF650638}" type="presOf" srcId="{9ED5AB98-5533-413A-8324-241193817C57}" destId="{2A758D76-3DA1-4966-9224-9CF22B2CBFC4}" srcOrd="0" destOrd="0" presId="urn:microsoft.com/office/officeart/2005/8/layout/cycle1"/>
    <dgm:cxn modelId="{C53FE9AE-6D5B-4B3D-B039-EC611632F1D8}" type="presOf" srcId="{FD4BEAA2-3E48-43DF-BC3C-DF47C47E5C73}" destId="{418BE83B-0698-4E77-8764-FE2B9A9B0553}" srcOrd="0" destOrd="0" presId="urn:microsoft.com/office/officeart/2005/8/layout/cycle1"/>
    <dgm:cxn modelId="{6EAEC0B6-E470-4BAD-9A5D-2457E168A87C}" type="presOf" srcId="{1FD101E4-707A-4BE0-9189-6D3C9FAB341F}" destId="{3A279164-7617-49F6-8ABE-D3739EE4E3E3}" srcOrd="0" destOrd="0" presId="urn:microsoft.com/office/officeart/2005/8/layout/cycle1"/>
    <dgm:cxn modelId="{12E29FDF-B455-442D-B73B-E69F5F832E84}" type="presOf" srcId="{0CF93D4B-77C0-4E34-AEC1-20E55ECBE9A9}" destId="{1A24D6A9-1693-4C4F-A897-C43C2C3DFAFE}" srcOrd="0" destOrd="0" presId="urn:microsoft.com/office/officeart/2005/8/layout/cycle1"/>
    <dgm:cxn modelId="{D5F967E0-C4F2-4FD8-A66D-DC7E533EA2F6}" srcId="{FD4BEAA2-3E48-43DF-BC3C-DF47C47E5C73}" destId="{176C7FFB-3B44-4E3F-A3B7-B70C89A10F46}" srcOrd="3" destOrd="0" parTransId="{7C3BC8B8-45FD-45DD-93AF-5C57FCADB1DB}" sibTransId="{BEA3E9F2-50A5-4EDE-90D0-36ECCABD118A}"/>
    <dgm:cxn modelId="{ABF0BDEE-5EEC-47EB-902B-ECA8908801C0}" srcId="{FD4BEAA2-3E48-43DF-BC3C-DF47C47E5C73}" destId="{9ED5AB98-5533-413A-8324-241193817C57}" srcOrd="2" destOrd="0" parTransId="{B7884A15-0100-4E22-B07A-470A00D18DEB}" sibTransId="{528A9EC0-3A9A-49A9-AE8C-B480AF0E72B5}"/>
    <dgm:cxn modelId="{DD74AC60-8524-4D06-89D5-7A385F418391}" type="presParOf" srcId="{418BE83B-0698-4E77-8764-FE2B9A9B0553}" destId="{94B15B29-A30C-40CA-8192-E07BEF1FF0A0}" srcOrd="0" destOrd="0" presId="urn:microsoft.com/office/officeart/2005/8/layout/cycle1"/>
    <dgm:cxn modelId="{DFCCF157-8EEF-48F1-B4CE-9949AFD3D13D}" type="presParOf" srcId="{418BE83B-0698-4E77-8764-FE2B9A9B0553}" destId="{51DE745A-901D-460D-98B5-22AAFCA8C92E}" srcOrd="1" destOrd="0" presId="urn:microsoft.com/office/officeart/2005/8/layout/cycle1"/>
    <dgm:cxn modelId="{1B883624-6729-4488-84F0-DD3C5C29F4C2}" type="presParOf" srcId="{418BE83B-0698-4E77-8764-FE2B9A9B0553}" destId="{E61CA46B-0484-4864-8E98-9567B766FA85}" srcOrd="2" destOrd="0" presId="urn:microsoft.com/office/officeart/2005/8/layout/cycle1"/>
    <dgm:cxn modelId="{5B66D0CE-ECD6-4764-8CFE-303142DC452E}" type="presParOf" srcId="{418BE83B-0698-4E77-8764-FE2B9A9B0553}" destId="{4ADE4FA4-751F-46CE-95AF-53EF81281DC2}" srcOrd="3" destOrd="0" presId="urn:microsoft.com/office/officeart/2005/8/layout/cycle1"/>
    <dgm:cxn modelId="{AB8342F4-C03B-4D35-81F9-2120306914FE}" type="presParOf" srcId="{418BE83B-0698-4E77-8764-FE2B9A9B0553}" destId="{3A279164-7617-49F6-8ABE-D3739EE4E3E3}" srcOrd="4" destOrd="0" presId="urn:microsoft.com/office/officeart/2005/8/layout/cycle1"/>
    <dgm:cxn modelId="{52FA0B5B-2B14-4103-BBD5-37A2A00CAA27}" type="presParOf" srcId="{418BE83B-0698-4E77-8764-FE2B9A9B0553}" destId="{1A24D6A9-1693-4C4F-A897-C43C2C3DFAFE}" srcOrd="5" destOrd="0" presId="urn:microsoft.com/office/officeart/2005/8/layout/cycle1"/>
    <dgm:cxn modelId="{0E620B4E-7761-4015-AFBD-6C71B43921FD}" type="presParOf" srcId="{418BE83B-0698-4E77-8764-FE2B9A9B0553}" destId="{3B96808A-D0EF-4A03-BAA5-74BD94773E87}" srcOrd="6" destOrd="0" presId="urn:microsoft.com/office/officeart/2005/8/layout/cycle1"/>
    <dgm:cxn modelId="{D42889CF-8EC8-4D61-89B6-40DF52F3DE53}" type="presParOf" srcId="{418BE83B-0698-4E77-8764-FE2B9A9B0553}" destId="{2A758D76-3DA1-4966-9224-9CF22B2CBFC4}" srcOrd="7" destOrd="0" presId="urn:microsoft.com/office/officeart/2005/8/layout/cycle1"/>
    <dgm:cxn modelId="{EE6CDDE3-1A22-4A7A-8989-3C9D0E89D148}" type="presParOf" srcId="{418BE83B-0698-4E77-8764-FE2B9A9B0553}" destId="{C799CFED-1222-4D64-889B-9846C8416686}" srcOrd="8" destOrd="0" presId="urn:microsoft.com/office/officeart/2005/8/layout/cycle1"/>
    <dgm:cxn modelId="{5C9F57AE-C86E-46F7-A1CF-7A159644EFEF}" type="presParOf" srcId="{418BE83B-0698-4E77-8764-FE2B9A9B0553}" destId="{49DF4EC3-9915-4ABF-8786-268584345584}" srcOrd="9" destOrd="0" presId="urn:microsoft.com/office/officeart/2005/8/layout/cycle1"/>
    <dgm:cxn modelId="{C8CB6706-16F0-4AC8-888F-FDFC6015C960}" type="presParOf" srcId="{418BE83B-0698-4E77-8764-FE2B9A9B0553}" destId="{1532F0C1-9824-43C3-A041-DCC7B96E41DE}" srcOrd="10" destOrd="0" presId="urn:microsoft.com/office/officeart/2005/8/layout/cycle1"/>
    <dgm:cxn modelId="{4B4CDE63-CAFD-4B57-AA5E-C481AC5C9EF6}" type="presParOf" srcId="{418BE83B-0698-4E77-8764-FE2B9A9B0553}" destId="{8645CCD8-46D4-4DD8-8EB2-1EB3AD05DE4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35F7D-0FC2-421F-AC5B-BA2B0B11DF3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F9E8BDA-260D-4D9B-8430-64A2D56B804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/>
            <a:t> </a:t>
          </a:r>
          <a:r>
            <a:rPr lang="en-US" sz="2000" b="1" dirty="0">
              <a:solidFill>
                <a:schemeClr val="tx1"/>
              </a:solidFill>
            </a:rPr>
            <a:t>Radio stations </a:t>
          </a:r>
        </a:p>
        <a:p>
          <a:r>
            <a:rPr lang="en-US" sz="2000" b="1" dirty="0">
              <a:solidFill>
                <a:schemeClr val="tx1"/>
              </a:solidFill>
            </a:rPr>
            <a:t>TV stations</a:t>
          </a:r>
        </a:p>
      </dgm:t>
    </dgm:pt>
    <dgm:pt modelId="{E7460C23-99A6-4153-BC82-AC03673B1F8C}" type="parTrans" cxnId="{75128C03-2D6B-42A3-8023-C4B62CDE590C}">
      <dgm:prSet/>
      <dgm:spPr/>
      <dgm:t>
        <a:bodyPr/>
        <a:lstStyle/>
        <a:p>
          <a:endParaRPr lang="en-US"/>
        </a:p>
      </dgm:t>
    </dgm:pt>
    <dgm:pt modelId="{A4C2241E-84B5-44DA-AA61-5634FA915C06}" type="sibTrans" cxnId="{75128C03-2D6B-42A3-8023-C4B62CDE590C}">
      <dgm:prSet/>
      <dgm:spPr/>
      <dgm:t>
        <a:bodyPr/>
        <a:lstStyle/>
        <a:p>
          <a:endParaRPr lang="en-US"/>
        </a:p>
      </dgm:t>
    </dgm:pt>
    <dgm:pt modelId="{AFB9E30C-2C16-4414-8917-D27BC276A697}" type="pres">
      <dgm:prSet presAssocID="{3AB35F7D-0FC2-421F-AC5B-BA2B0B11DF37}" presName="Name0" presStyleCnt="0">
        <dgm:presLayoutVars>
          <dgm:dir/>
          <dgm:animLvl val="lvl"/>
          <dgm:resizeHandles val="exact"/>
        </dgm:presLayoutVars>
      </dgm:prSet>
      <dgm:spPr/>
    </dgm:pt>
    <dgm:pt modelId="{9BAE74B6-AC57-44D7-B073-29AF63923636}" type="pres">
      <dgm:prSet presAssocID="{0F9E8BDA-260D-4D9B-8430-64A2D56B8045}" presName="parTxOnly" presStyleLbl="node1" presStyleIdx="0" presStyleCnt="1" custScaleX="91142" custScaleY="55670" custLinFactNeighborX="7356" custLinFactNeighborY="-4534">
        <dgm:presLayoutVars>
          <dgm:chMax val="0"/>
          <dgm:chPref val="0"/>
          <dgm:bulletEnabled val="1"/>
        </dgm:presLayoutVars>
      </dgm:prSet>
      <dgm:spPr/>
    </dgm:pt>
  </dgm:ptLst>
  <dgm:cxnLst>
    <dgm:cxn modelId="{75128C03-2D6B-42A3-8023-C4B62CDE590C}" srcId="{3AB35F7D-0FC2-421F-AC5B-BA2B0B11DF37}" destId="{0F9E8BDA-260D-4D9B-8430-64A2D56B8045}" srcOrd="0" destOrd="0" parTransId="{E7460C23-99A6-4153-BC82-AC03673B1F8C}" sibTransId="{A4C2241E-84B5-44DA-AA61-5634FA915C06}"/>
    <dgm:cxn modelId="{D2D01E67-B3BF-473B-B373-E353DD495B32}" type="presOf" srcId="{0F9E8BDA-260D-4D9B-8430-64A2D56B8045}" destId="{9BAE74B6-AC57-44D7-B073-29AF63923636}" srcOrd="0" destOrd="0" presId="urn:microsoft.com/office/officeart/2005/8/layout/chevron1"/>
    <dgm:cxn modelId="{F5DF80AC-DFEE-48C3-A674-D75E7D6502A9}" type="presOf" srcId="{3AB35F7D-0FC2-421F-AC5B-BA2B0B11DF37}" destId="{AFB9E30C-2C16-4414-8917-D27BC276A697}" srcOrd="0" destOrd="0" presId="urn:microsoft.com/office/officeart/2005/8/layout/chevron1"/>
    <dgm:cxn modelId="{C188ED2E-1B61-48F5-B841-449FB753800B}" type="presParOf" srcId="{AFB9E30C-2C16-4414-8917-D27BC276A697}" destId="{9BAE74B6-AC57-44D7-B073-29AF6392363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D61BE8-C985-45B3-8AC3-C1EAC4FF39E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698E1-CE41-4D93-BC7A-9E0FD699C869}">
      <dgm:prSet phldrT="[Text]" custT="1"/>
      <dgm:spPr/>
      <dgm:t>
        <a:bodyPr/>
        <a:lstStyle/>
        <a:p>
          <a:r>
            <a: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80.8% (Baseline)</a:t>
          </a:r>
        </a:p>
      </dgm:t>
    </dgm:pt>
    <dgm:pt modelId="{4CA16212-B06E-4152-8EBF-6CF71A6F1901}" type="parTrans" cxnId="{6BCA2015-4762-4F55-B569-635D834B58F1}">
      <dgm:prSet/>
      <dgm:spPr/>
      <dgm:t>
        <a:bodyPr/>
        <a:lstStyle/>
        <a:p>
          <a:endParaRPr lang="en-US"/>
        </a:p>
      </dgm:t>
    </dgm:pt>
    <dgm:pt modelId="{9ACF2F96-62A5-467D-89E1-235FC2E8AA10}" type="sibTrans" cxnId="{6BCA2015-4762-4F55-B569-635D834B58F1}">
      <dgm:prSet/>
      <dgm:spPr/>
      <dgm:t>
        <a:bodyPr/>
        <a:lstStyle/>
        <a:p>
          <a:endParaRPr lang="en-US"/>
        </a:p>
      </dgm:t>
    </dgm:pt>
    <dgm:pt modelId="{1E41054D-5FB8-4A88-B268-75B5490ACE04}">
      <dgm:prSet phldrT="[Text]" custT="1"/>
      <dgm:spPr/>
      <dgm:t>
        <a:bodyPr/>
        <a:lstStyle/>
        <a:p>
          <a:r>
            <a: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92.1% (End-line)</a:t>
          </a:r>
        </a:p>
      </dgm:t>
    </dgm:pt>
    <dgm:pt modelId="{2A0B8FF0-4810-497A-81B9-24E0B3919177}" type="parTrans" cxnId="{2470F326-B6E0-453D-A730-1E4D89B6FE74}">
      <dgm:prSet/>
      <dgm:spPr/>
      <dgm:t>
        <a:bodyPr/>
        <a:lstStyle/>
        <a:p>
          <a:endParaRPr lang="en-US"/>
        </a:p>
      </dgm:t>
    </dgm:pt>
    <dgm:pt modelId="{C8530AC6-0AF3-445A-BFC2-1E435CE8ED68}" type="sibTrans" cxnId="{2470F326-B6E0-453D-A730-1E4D89B6FE74}">
      <dgm:prSet/>
      <dgm:spPr/>
      <dgm:t>
        <a:bodyPr/>
        <a:lstStyle/>
        <a:p>
          <a:endParaRPr lang="en-US"/>
        </a:p>
      </dgm:t>
    </dgm:pt>
    <dgm:pt modelId="{D280C38C-085C-4C5B-A809-7A35050BB0C6}">
      <dgm:prSet phldrT="[Text]" phldr="1"/>
      <dgm:spPr/>
      <dgm:t>
        <a:bodyPr/>
        <a:lstStyle/>
        <a:p>
          <a:endParaRPr lang="en-US" dirty="0"/>
        </a:p>
      </dgm:t>
    </dgm:pt>
    <dgm:pt modelId="{53BFAF06-AE0F-4678-B599-F425B37F4BB2}" type="sibTrans" cxnId="{B2FC55C0-BBC9-4FF5-AFF6-114A05E3933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F28859DC-144D-4E3C-B093-12CBA0D15290}" type="parTrans" cxnId="{B2FC55C0-BBC9-4FF5-AFF6-114A05E39339}">
      <dgm:prSet/>
      <dgm:spPr/>
      <dgm:t>
        <a:bodyPr/>
        <a:lstStyle/>
        <a:p>
          <a:endParaRPr lang="en-US"/>
        </a:p>
      </dgm:t>
    </dgm:pt>
    <dgm:pt modelId="{90C14B4B-D866-4314-914E-7B8AF3C3866F}" type="pres">
      <dgm:prSet presAssocID="{5AD61BE8-C985-45B3-8AC3-C1EAC4FF39EA}" presName="Name0" presStyleCnt="0">
        <dgm:presLayoutVars>
          <dgm:dir/>
        </dgm:presLayoutVars>
      </dgm:prSet>
      <dgm:spPr/>
    </dgm:pt>
    <dgm:pt modelId="{7B686701-16C3-485C-BCEB-6AF688C0AEB1}" type="pres">
      <dgm:prSet presAssocID="{53BFAF06-AE0F-4678-B599-F425B37F4BB2}" presName="picture_1" presStyleLbl="bgImgPlace1" presStyleIdx="0" presStyleCnt="1" custScaleX="68483" custScaleY="80507" custLinFactNeighborX="-4769" custLinFactNeighborY="-9998"/>
      <dgm:spPr/>
    </dgm:pt>
    <dgm:pt modelId="{EE93D966-8127-4720-9BE2-0E2108AA6917}" type="pres">
      <dgm:prSet presAssocID="{D280C38C-085C-4C5B-A809-7A35050BB0C6}" presName="text_1" presStyleLbl="node1" presStyleIdx="0" presStyleCnt="0" custScaleX="91588" custScaleY="78071" custLinFactX="73925" custLinFactNeighborX="100000" custLinFactNeighborY="91062">
        <dgm:presLayoutVars>
          <dgm:bulletEnabled val="1"/>
        </dgm:presLayoutVars>
      </dgm:prSet>
      <dgm:spPr/>
    </dgm:pt>
    <dgm:pt modelId="{33DA1E06-0F46-4D2D-9CE0-2998886B4B3E}" type="pres">
      <dgm:prSet presAssocID="{5AD61BE8-C985-45B3-8AC3-C1EAC4FF39EA}" presName="linV" presStyleCnt="0"/>
      <dgm:spPr/>
    </dgm:pt>
    <dgm:pt modelId="{D376DD7C-6F51-4B88-899F-88D1FCFB290A}" type="pres">
      <dgm:prSet presAssocID="{CC3698E1-CE41-4D93-BC7A-9E0FD699C869}" presName="pair" presStyleCnt="0"/>
      <dgm:spPr/>
    </dgm:pt>
    <dgm:pt modelId="{5D976210-F638-4A3B-B800-4024140365C0}" type="pres">
      <dgm:prSet presAssocID="{CC3698E1-CE41-4D93-BC7A-9E0FD699C869}" presName="spaceH" presStyleLbl="node1" presStyleIdx="0" presStyleCnt="0"/>
      <dgm:spPr/>
    </dgm:pt>
    <dgm:pt modelId="{92765141-1D4E-4CE9-83F1-72B0F88FB70A}" type="pres">
      <dgm:prSet presAssocID="{CC3698E1-CE41-4D93-BC7A-9E0FD699C869}" presName="desPictures" presStyleLbl="alignImgPlace1" presStyleIdx="0" presStyleCnt="2" custScaleX="109303" custScaleY="107281" custLinFactY="87527" custLinFactNeighborX="7560" custLinFactNeighborY="100000"/>
      <dgm:spPr>
        <a:solidFill>
          <a:srgbClr val="FFCC00"/>
        </a:solidFill>
      </dgm:spPr>
    </dgm:pt>
    <dgm:pt modelId="{993D4A57-ADA8-434B-95E8-10C93071D65A}" type="pres">
      <dgm:prSet presAssocID="{CC3698E1-CE41-4D93-BC7A-9E0FD699C869}" presName="desTextWrapper" presStyleCnt="0"/>
      <dgm:spPr/>
    </dgm:pt>
    <dgm:pt modelId="{AAB1C1D1-1C4D-4C95-BB35-450F2AB3E719}" type="pres">
      <dgm:prSet presAssocID="{CC3698E1-CE41-4D93-BC7A-9E0FD699C869}" presName="desText" presStyleLbl="revTx" presStyleIdx="0" presStyleCnt="2" custLinFactY="74504" custLinFactNeighborX="10150" custLinFactNeighborY="100000">
        <dgm:presLayoutVars>
          <dgm:bulletEnabled val="1"/>
        </dgm:presLayoutVars>
      </dgm:prSet>
      <dgm:spPr/>
    </dgm:pt>
    <dgm:pt modelId="{FB4E3E47-9A8B-4C7F-9960-0DE1C6BA815D}" type="pres">
      <dgm:prSet presAssocID="{9ACF2F96-62A5-467D-89E1-235FC2E8AA10}" presName="spaceV" presStyleCnt="0"/>
      <dgm:spPr/>
    </dgm:pt>
    <dgm:pt modelId="{2F8368FF-BA57-4F0B-AEE8-EF5C2B645E1D}" type="pres">
      <dgm:prSet presAssocID="{1E41054D-5FB8-4A88-B268-75B5490ACE04}" presName="pair" presStyleCnt="0"/>
      <dgm:spPr/>
    </dgm:pt>
    <dgm:pt modelId="{A167ECD0-64A2-4BD6-8EEA-DA334D9D2D7F}" type="pres">
      <dgm:prSet presAssocID="{1E41054D-5FB8-4A88-B268-75B5490ACE04}" presName="spaceH" presStyleLbl="node1" presStyleIdx="0" presStyleCnt="0"/>
      <dgm:spPr/>
    </dgm:pt>
    <dgm:pt modelId="{1809A412-EF38-4D17-A268-F3837B7616F2}" type="pres">
      <dgm:prSet presAssocID="{1E41054D-5FB8-4A88-B268-75B5490ACE04}" presName="desPictures" presStyleLbl="alignImgPlace1" presStyleIdx="1" presStyleCnt="2" custLinFactNeighborX="7814" custLinFactNeighborY="-72927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61B80FA2-5B73-4552-9159-F23FC55AF794}" type="pres">
      <dgm:prSet presAssocID="{1E41054D-5FB8-4A88-B268-75B5490ACE04}" presName="desTextWrapper" presStyleCnt="0"/>
      <dgm:spPr/>
    </dgm:pt>
    <dgm:pt modelId="{50D846CE-F892-410A-BDD8-6394EC71F7B0}" type="pres">
      <dgm:prSet presAssocID="{1E41054D-5FB8-4A88-B268-75B5490ACE04}" presName="desText" presStyleLbl="revTx" presStyleIdx="1" presStyleCnt="2" custLinFactNeighborX="6977" custLinFactNeighborY="-70322">
        <dgm:presLayoutVars>
          <dgm:bulletEnabled val="1"/>
        </dgm:presLayoutVars>
      </dgm:prSet>
      <dgm:spPr/>
    </dgm:pt>
    <dgm:pt modelId="{5BDF18F7-7E7C-4782-8660-488835A8D2B4}" type="pres">
      <dgm:prSet presAssocID="{5AD61BE8-C985-45B3-8AC3-C1EAC4FF39EA}" presName="maxNode" presStyleCnt="0"/>
      <dgm:spPr/>
    </dgm:pt>
    <dgm:pt modelId="{C2588C81-FF6B-4F2B-B3B2-C34879D540CE}" type="pres">
      <dgm:prSet presAssocID="{5AD61BE8-C985-45B3-8AC3-C1EAC4FF39EA}" presName="Name33" presStyleCnt="0"/>
      <dgm:spPr/>
    </dgm:pt>
  </dgm:ptLst>
  <dgm:cxnLst>
    <dgm:cxn modelId="{6BCA2015-4762-4F55-B569-635D834B58F1}" srcId="{5AD61BE8-C985-45B3-8AC3-C1EAC4FF39EA}" destId="{CC3698E1-CE41-4D93-BC7A-9E0FD699C869}" srcOrd="1" destOrd="0" parTransId="{4CA16212-B06E-4152-8EBF-6CF71A6F1901}" sibTransId="{9ACF2F96-62A5-467D-89E1-235FC2E8AA10}"/>
    <dgm:cxn modelId="{2470F326-B6E0-453D-A730-1E4D89B6FE74}" srcId="{5AD61BE8-C985-45B3-8AC3-C1EAC4FF39EA}" destId="{1E41054D-5FB8-4A88-B268-75B5490ACE04}" srcOrd="2" destOrd="0" parTransId="{2A0B8FF0-4810-497A-81B9-24E0B3919177}" sibTransId="{C8530AC6-0AF3-445A-BFC2-1E435CE8ED68}"/>
    <dgm:cxn modelId="{BD576038-90C2-4462-9D88-AA9F727AADC4}" type="presOf" srcId="{5AD61BE8-C985-45B3-8AC3-C1EAC4FF39EA}" destId="{90C14B4B-D866-4314-914E-7B8AF3C3866F}" srcOrd="0" destOrd="0" presId="urn:microsoft.com/office/officeart/2008/layout/AccentedPicture"/>
    <dgm:cxn modelId="{854CD6A0-8AC4-4660-B28B-03E4CF03E3B8}" type="presOf" srcId="{1E41054D-5FB8-4A88-B268-75B5490ACE04}" destId="{50D846CE-F892-410A-BDD8-6394EC71F7B0}" srcOrd="0" destOrd="0" presId="urn:microsoft.com/office/officeart/2008/layout/AccentedPicture"/>
    <dgm:cxn modelId="{B2FC55C0-BBC9-4FF5-AFF6-114A05E39339}" srcId="{5AD61BE8-C985-45B3-8AC3-C1EAC4FF39EA}" destId="{D280C38C-085C-4C5B-A809-7A35050BB0C6}" srcOrd="0" destOrd="0" parTransId="{F28859DC-144D-4E3C-B093-12CBA0D15290}" sibTransId="{53BFAF06-AE0F-4678-B599-F425B37F4BB2}"/>
    <dgm:cxn modelId="{F6F914D5-F21D-4478-992F-6107F4439A21}" type="presOf" srcId="{CC3698E1-CE41-4D93-BC7A-9E0FD699C869}" destId="{AAB1C1D1-1C4D-4C95-BB35-450F2AB3E719}" srcOrd="0" destOrd="0" presId="urn:microsoft.com/office/officeart/2008/layout/AccentedPicture"/>
    <dgm:cxn modelId="{E7914AF8-B3DB-4E47-846A-2E75532F5B00}" type="presOf" srcId="{D280C38C-085C-4C5B-A809-7A35050BB0C6}" destId="{EE93D966-8127-4720-9BE2-0E2108AA6917}" srcOrd="0" destOrd="0" presId="urn:microsoft.com/office/officeart/2008/layout/AccentedPicture"/>
    <dgm:cxn modelId="{AF5C59FE-2411-4F4E-89A9-79FC4D13B851}" type="presOf" srcId="{53BFAF06-AE0F-4678-B599-F425B37F4BB2}" destId="{7B686701-16C3-485C-BCEB-6AF688C0AEB1}" srcOrd="0" destOrd="0" presId="urn:microsoft.com/office/officeart/2008/layout/AccentedPicture"/>
    <dgm:cxn modelId="{404269E1-75F6-4494-8190-AD9896C1E6F9}" type="presParOf" srcId="{90C14B4B-D866-4314-914E-7B8AF3C3866F}" destId="{7B686701-16C3-485C-BCEB-6AF688C0AEB1}" srcOrd="0" destOrd="0" presId="urn:microsoft.com/office/officeart/2008/layout/AccentedPicture"/>
    <dgm:cxn modelId="{67B7A798-65CD-49A6-B8A2-BC99EF078E2E}" type="presParOf" srcId="{90C14B4B-D866-4314-914E-7B8AF3C3866F}" destId="{EE93D966-8127-4720-9BE2-0E2108AA6917}" srcOrd="1" destOrd="0" presId="urn:microsoft.com/office/officeart/2008/layout/AccentedPicture"/>
    <dgm:cxn modelId="{A04372CF-A9FE-46AE-B857-3EAE253A059A}" type="presParOf" srcId="{90C14B4B-D866-4314-914E-7B8AF3C3866F}" destId="{33DA1E06-0F46-4D2D-9CE0-2998886B4B3E}" srcOrd="2" destOrd="0" presId="urn:microsoft.com/office/officeart/2008/layout/AccentedPicture"/>
    <dgm:cxn modelId="{67367998-A057-46B4-A3B8-BEA28620C92E}" type="presParOf" srcId="{33DA1E06-0F46-4D2D-9CE0-2998886B4B3E}" destId="{D376DD7C-6F51-4B88-899F-88D1FCFB290A}" srcOrd="0" destOrd="0" presId="urn:microsoft.com/office/officeart/2008/layout/AccentedPicture"/>
    <dgm:cxn modelId="{7DA7D27C-F9DF-4F11-953B-C9A8597EB233}" type="presParOf" srcId="{D376DD7C-6F51-4B88-899F-88D1FCFB290A}" destId="{5D976210-F638-4A3B-B800-4024140365C0}" srcOrd="0" destOrd="0" presId="urn:microsoft.com/office/officeart/2008/layout/AccentedPicture"/>
    <dgm:cxn modelId="{83C37716-82B9-49DF-ADCC-F6701045F1E4}" type="presParOf" srcId="{D376DD7C-6F51-4B88-899F-88D1FCFB290A}" destId="{92765141-1D4E-4CE9-83F1-72B0F88FB70A}" srcOrd="1" destOrd="0" presId="urn:microsoft.com/office/officeart/2008/layout/AccentedPicture"/>
    <dgm:cxn modelId="{21B08742-D984-4FC9-A42C-2615BD1AEB39}" type="presParOf" srcId="{D376DD7C-6F51-4B88-899F-88D1FCFB290A}" destId="{993D4A57-ADA8-434B-95E8-10C93071D65A}" srcOrd="2" destOrd="0" presId="urn:microsoft.com/office/officeart/2008/layout/AccentedPicture"/>
    <dgm:cxn modelId="{04E6C3E3-3969-4272-8AB1-EF8631F0A089}" type="presParOf" srcId="{993D4A57-ADA8-434B-95E8-10C93071D65A}" destId="{AAB1C1D1-1C4D-4C95-BB35-450F2AB3E719}" srcOrd="0" destOrd="0" presId="urn:microsoft.com/office/officeart/2008/layout/AccentedPicture"/>
    <dgm:cxn modelId="{6F3E7E8D-CCE2-46AE-91AA-BF84363E4FAD}" type="presParOf" srcId="{33DA1E06-0F46-4D2D-9CE0-2998886B4B3E}" destId="{FB4E3E47-9A8B-4C7F-9960-0DE1C6BA815D}" srcOrd="1" destOrd="0" presId="urn:microsoft.com/office/officeart/2008/layout/AccentedPicture"/>
    <dgm:cxn modelId="{DE53532A-5F60-4114-872C-1B50BC642CE7}" type="presParOf" srcId="{33DA1E06-0F46-4D2D-9CE0-2998886B4B3E}" destId="{2F8368FF-BA57-4F0B-AEE8-EF5C2B645E1D}" srcOrd="2" destOrd="0" presId="urn:microsoft.com/office/officeart/2008/layout/AccentedPicture"/>
    <dgm:cxn modelId="{1E6B0B54-0CFC-469F-AA04-157931E2FAB7}" type="presParOf" srcId="{2F8368FF-BA57-4F0B-AEE8-EF5C2B645E1D}" destId="{A167ECD0-64A2-4BD6-8EEA-DA334D9D2D7F}" srcOrd="0" destOrd="0" presId="urn:microsoft.com/office/officeart/2008/layout/AccentedPicture"/>
    <dgm:cxn modelId="{AEBC4BDC-1909-4471-9A3F-F96814EBE849}" type="presParOf" srcId="{2F8368FF-BA57-4F0B-AEE8-EF5C2B645E1D}" destId="{1809A412-EF38-4D17-A268-F3837B7616F2}" srcOrd="1" destOrd="0" presId="urn:microsoft.com/office/officeart/2008/layout/AccentedPicture"/>
    <dgm:cxn modelId="{1BD04A7A-D1B0-4C6D-909F-0B7FCBB9A639}" type="presParOf" srcId="{2F8368FF-BA57-4F0B-AEE8-EF5C2B645E1D}" destId="{61B80FA2-5B73-4552-9159-F23FC55AF794}" srcOrd="2" destOrd="0" presId="urn:microsoft.com/office/officeart/2008/layout/AccentedPicture"/>
    <dgm:cxn modelId="{F0B3F02E-6224-4E5A-B103-34BB81184818}" type="presParOf" srcId="{61B80FA2-5B73-4552-9159-F23FC55AF794}" destId="{50D846CE-F892-410A-BDD8-6394EC71F7B0}" srcOrd="0" destOrd="0" presId="urn:microsoft.com/office/officeart/2008/layout/AccentedPicture"/>
    <dgm:cxn modelId="{4074BD1B-0F0C-4260-8BBF-1716BB2594EC}" type="presParOf" srcId="{90C14B4B-D866-4314-914E-7B8AF3C3866F}" destId="{5BDF18F7-7E7C-4782-8660-488835A8D2B4}" srcOrd="3" destOrd="0" presId="urn:microsoft.com/office/officeart/2008/layout/AccentedPicture"/>
    <dgm:cxn modelId="{DB5EDAA7-B8E3-4FD9-8826-C85AD2304580}" type="presParOf" srcId="{5BDF18F7-7E7C-4782-8660-488835A8D2B4}" destId="{C2588C81-FF6B-4F2B-B3B2-C34879D540CE}" srcOrd="0" destOrd="0" presId="urn:microsoft.com/office/officeart/2008/layout/AccentedPicture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754CA-FE7F-4947-BFCF-966CF626A0CF}">
      <dsp:nvSpPr>
        <dsp:cNvPr id="0" name=""/>
        <dsp:cNvSpPr/>
      </dsp:nvSpPr>
      <dsp:spPr>
        <a:xfrm>
          <a:off x="0" y="90103"/>
          <a:ext cx="11609614" cy="52394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tx1"/>
              </a:solidFill>
            </a:rPr>
            <a:t>IR1: </a:t>
          </a:r>
          <a:r>
            <a:rPr lang="en-US" sz="2000" b="0" i="0" kern="1200" dirty="0">
              <a:solidFill>
                <a:schemeClr val="tx1"/>
              </a:solidFill>
            </a:rPr>
            <a:t>High quality health communication interventions designed and implemented </a:t>
          </a:r>
        </a:p>
      </dsp:txBody>
      <dsp:txXfrm>
        <a:off x="25577" y="115680"/>
        <a:ext cx="11558460" cy="472795"/>
      </dsp:txXfrm>
    </dsp:sp>
    <dsp:sp modelId="{A1066B17-637C-45B3-A327-1D224D0054A2}">
      <dsp:nvSpPr>
        <dsp:cNvPr id="0" name=""/>
        <dsp:cNvSpPr/>
      </dsp:nvSpPr>
      <dsp:spPr>
        <a:xfrm>
          <a:off x="0" y="717408"/>
          <a:ext cx="11609614" cy="52394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IR2</a:t>
          </a:r>
          <a:r>
            <a:rPr lang="en-US" sz="2000" b="1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r>
            <a:rPr lang="en-US" sz="20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Improved coordination of health communication interventions </a:t>
          </a:r>
        </a:p>
      </dsp:txBody>
      <dsp:txXfrm>
        <a:off x="25577" y="742985"/>
        <a:ext cx="11558460" cy="472795"/>
      </dsp:txXfrm>
    </dsp:sp>
    <dsp:sp modelId="{81376489-4F48-482F-A88A-F5DF4F32EB0C}">
      <dsp:nvSpPr>
        <dsp:cNvPr id="0" name=""/>
        <dsp:cNvSpPr/>
      </dsp:nvSpPr>
      <dsp:spPr>
        <a:xfrm>
          <a:off x="0" y="1302734"/>
          <a:ext cx="11609614" cy="52394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IR3</a:t>
          </a:r>
          <a:r>
            <a:rPr lang="en-US" sz="2000" b="1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r>
            <a:rPr lang="en-US" sz="20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Increased research and knowledge management to enhance health communication.</a:t>
          </a:r>
        </a:p>
      </dsp:txBody>
      <dsp:txXfrm>
        <a:off x="25577" y="1328311"/>
        <a:ext cx="11558460" cy="472795"/>
      </dsp:txXfrm>
    </dsp:sp>
    <dsp:sp modelId="{A54C34BA-7E57-41AF-B463-62F428B3C2AA}">
      <dsp:nvSpPr>
        <dsp:cNvPr id="0" name=""/>
        <dsp:cNvSpPr/>
      </dsp:nvSpPr>
      <dsp:spPr>
        <a:xfrm>
          <a:off x="0" y="2031194"/>
          <a:ext cx="11609614" cy="71613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IR4</a:t>
          </a:r>
          <a:r>
            <a:rPr lang="en-US" sz="2000" b="1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: </a:t>
          </a:r>
          <a:r>
            <a:rPr lang="en-US" sz="2000" b="0" i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Improved utilization of USAID socially marketed health products and services and enhance capacities to prevent, detect, and rapidly respond to infectious disease threats and achieve measurable targets</a:t>
          </a:r>
        </a:p>
      </dsp:txBody>
      <dsp:txXfrm>
        <a:off x="34959" y="2066153"/>
        <a:ext cx="11539696" cy="646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E745A-901D-460D-98B5-22AAFCA8C92E}">
      <dsp:nvSpPr>
        <dsp:cNvPr id="0" name=""/>
        <dsp:cNvSpPr/>
      </dsp:nvSpPr>
      <dsp:spPr>
        <a:xfrm>
          <a:off x="3249671" y="697774"/>
          <a:ext cx="1844867" cy="86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Lovers/Young Adults in relationships</a:t>
          </a:r>
        </a:p>
      </dsp:txBody>
      <dsp:txXfrm>
        <a:off x="3249671" y="697774"/>
        <a:ext cx="1844867" cy="863746"/>
      </dsp:txXfrm>
    </dsp:sp>
    <dsp:sp modelId="{E61CA46B-0484-4864-8E98-9567B766FA85}">
      <dsp:nvSpPr>
        <dsp:cNvPr id="0" name=""/>
        <dsp:cNvSpPr/>
      </dsp:nvSpPr>
      <dsp:spPr>
        <a:xfrm>
          <a:off x="-6613" y="76190"/>
          <a:ext cx="5186362" cy="5186362"/>
        </a:xfrm>
        <a:prstGeom prst="circularArrow">
          <a:avLst>
            <a:gd name="adj1" fmla="val 6908"/>
            <a:gd name="adj2" fmla="val 465855"/>
            <a:gd name="adj3" fmla="val 1425503"/>
            <a:gd name="adj4" fmla="val 19755912"/>
            <a:gd name="adj5" fmla="val 80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9164-7617-49F6-8ABE-D3739EE4E3E3}">
      <dsp:nvSpPr>
        <dsp:cNvPr id="0" name=""/>
        <dsp:cNvSpPr/>
      </dsp:nvSpPr>
      <dsp:spPr>
        <a:xfrm>
          <a:off x="2635411" y="3779228"/>
          <a:ext cx="3073402" cy="81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Pregnant Couple</a:t>
          </a:r>
        </a:p>
      </dsp:txBody>
      <dsp:txXfrm>
        <a:off x="2635411" y="3779228"/>
        <a:ext cx="3073402" cy="811888"/>
      </dsp:txXfrm>
    </dsp:sp>
    <dsp:sp modelId="{1A24D6A9-1693-4C4F-A897-C43C2C3DFAFE}">
      <dsp:nvSpPr>
        <dsp:cNvPr id="0" name=""/>
        <dsp:cNvSpPr/>
      </dsp:nvSpPr>
      <dsp:spPr>
        <a:xfrm>
          <a:off x="19483" y="32543"/>
          <a:ext cx="5186362" cy="5186362"/>
        </a:xfrm>
        <a:prstGeom prst="circularArrow">
          <a:avLst>
            <a:gd name="adj1" fmla="val 6908"/>
            <a:gd name="adj2" fmla="val 465855"/>
            <a:gd name="adj3" fmla="val 6325022"/>
            <a:gd name="adj4" fmla="val 3782818"/>
            <a:gd name="adj5" fmla="val 806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58D76-3DA1-4966-9224-9CF22B2CBFC4}">
      <dsp:nvSpPr>
        <dsp:cNvPr id="0" name=""/>
        <dsp:cNvSpPr/>
      </dsp:nvSpPr>
      <dsp:spPr>
        <a:xfrm>
          <a:off x="-523308" y="3717796"/>
          <a:ext cx="3153052" cy="93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Family with Children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Caretakers of children U5</a:t>
          </a:r>
        </a:p>
      </dsp:txBody>
      <dsp:txXfrm>
        <a:off x="-523308" y="3717796"/>
        <a:ext cx="3153052" cy="934751"/>
      </dsp:txXfrm>
    </dsp:sp>
    <dsp:sp modelId="{C799CFED-1222-4D64-889B-9846C8416686}">
      <dsp:nvSpPr>
        <dsp:cNvPr id="0" name=""/>
        <dsp:cNvSpPr/>
      </dsp:nvSpPr>
      <dsp:spPr>
        <a:xfrm>
          <a:off x="19483" y="32543"/>
          <a:ext cx="5186362" cy="5186362"/>
        </a:xfrm>
        <a:prstGeom prst="circularArrow">
          <a:avLst>
            <a:gd name="adj1" fmla="val 6908"/>
            <a:gd name="adj2" fmla="val 465855"/>
            <a:gd name="adj3" fmla="val 12198465"/>
            <a:gd name="adj4" fmla="val 9020015"/>
            <a:gd name="adj5" fmla="val 806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2F0C1-9824-43C3-A041-DCC7B96E41DE}">
      <dsp:nvSpPr>
        <dsp:cNvPr id="0" name=""/>
        <dsp:cNvSpPr/>
      </dsp:nvSpPr>
      <dsp:spPr>
        <a:xfrm>
          <a:off x="-446338" y="645528"/>
          <a:ext cx="2999112" cy="8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Adolescents </a:t>
          </a:r>
        </a:p>
      </dsp:txBody>
      <dsp:txXfrm>
        <a:off x="-446338" y="645528"/>
        <a:ext cx="2999112" cy="841498"/>
      </dsp:txXfrm>
    </dsp:sp>
    <dsp:sp modelId="{8645CCD8-46D4-4DD8-8EB2-1EB3AD05DE4D}">
      <dsp:nvSpPr>
        <dsp:cNvPr id="0" name=""/>
        <dsp:cNvSpPr/>
      </dsp:nvSpPr>
      <dsp:spPr>
        <a:xfrm>
          <a:off x="-30885" y="26"/>
          <a:ext cx="5186362" cy="5186362"/>
        </a:xfrm>
        <a:prstGeom prst="circularArrow">
          <a:avLst>
            <a:gd name="adj1" fmla="val 6908"/>
            <a:gd name="adj2" fmla="val 465855"/>
            <a:gd name="adj3" fmla="val 17259642"/>
            <a:gd name="adj4" fmla="val 14634556"/>
            <a:gd name="adj5" fmla="val 806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E74B6-AC57-44D7-B073-29AF63923636}">
      <dsp:nvSpPr>
        <dsp:cNvPr id="0" name=""/>
        <dsp:cNvSpPr/>
      </dsp:nvSpPr>
      <dsp:spPr>
        <a:xfrm>
          <a:off x="449732" y="969364"/>
          <a:ext cx="4627405" cy="113057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</a:t>
          </a:r>
          <a:r>
            <a:rPr lang="en-US" sz="2000" b="1" kern="1200" dirty="0">
              <a:solidFill>
                <a:schemeClr val="tx1"/>
              </a:solidFill>
            </a:rPr>
            <a:t>Radio stations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TV stations</a:t>
          </a:r>
        </a:p>
      </dsp:txBody>
      <dsp:txXfrm>
        <a:off x="1015021" y="969364"/>
        <a:ext cx="3496828" cy="1130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86701-16C3-485C-BCEB-6AF688C0AEB1}">
      <dsp:nvSpPr>
        <dsp:cNvPr id="0" name=""/>
        <dsp:cNvSpPr/>
      </dsp:nvSpPr>
      <dsp:spPr>
        <a:xfrm>
          <a:off x="2068151" y="638402"/>
          <a:ext cx="2826384" cy="42380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3D966-8127-4720-9BE2-0E2108AA6917}">
      <dsp:nvSpPr>
        <dsp:cNvPr id="0" name=""/>
        <dsp:cNvSpPr/>
      </dsp:nvSpPr>
      <dsp:spPr>
        <a:xfrm>
          <a:off x="6919231" y="3325311"/>
          <a:ext cx="2910568" cy="24658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919231" y="3325311"/>
        <a:ext cx="2910568" cy="2465888"/>
      </dsp:txXfrm>
    </dsp:sp>
    <dsp:sp modelId="{92765141-1D4E-4CE9-83F1-72B0F88FB70A}">
      <dsp:nvSpPr>
        <dsp:cNvPr id="0" name=""/>
        <dsp:cNvSpPr/>
      </dsp:nvSpPr>
      <dsp:spPr>
        <a:xfrm>
          <a:off x="5072405" y="3053817"/>
          <a:ext cx="1553560" cy="1524821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1C1D1-1C4D-4C95-BB35-450F2AB3E719}">
      <dsp:nvSpPr>
        <dsp:cNvPr id="0" name=""/>
        <dsp:cNvSpPr/>
      </dsp:nvSpPr>
      <dsp:spPr>
        <a:xfrm>
          <a:off x="6631324" y="2920460"/>
          <a:ext cx="1762799" cy="142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80.8% (Baseline)</a:t>
          </a:r>
        </a:p>
      </dsp:txBody>
      <dsp:txXfrm>
        <a:off x="6631324" y="2920460"/>
        <a:ext cx="1762799" cy="1421334"/>
      </dsp:txXfrm>
    </dsp:sp>
    <dsp:sp modelId="{1809A412-EF38-4D17-A268-F3837B7616F2}">
      <dsp:nvSpPr>
        <dsp:cNvPr id="0" name=""/>
        <dsp:cNvSpPr/>
      </dsp:nvSpPr>
      <dsp:spPr>
        <a:xfrm>
          <a:off x="5142129" y="1132557"/>
          <a:ext cx="1421334" cy="142133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846CE-F892-410A-BDD8-6394EC71F7B0}">
      <dsp:nvSpPr>
        <dsp:cNvPr id="0" name=""/>
        <dsp:cNvSpPr/>
      </dsp:nvSpPr>
      <dsp:spPr>
        <a:xfrm>
          <a:off x="6575390" y="1169583"/>
          <a:ext cx="1762799" cy="1421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92.1% (End-line)</a:t>
          </a:r>
        </a:p>
      </dsp:txBody>
      <dsp:txXfrm>
        <a:off x="6575390" y="1169583"/>
        <a:ext cx="1762799" cy="1421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AC10D-F998-4198-B517-B4612709240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8BB45-CFE1-49AE-BCB6-81BB3AD2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22DA2F-673D-0542-83E2-EEFD554D33B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DEBD50-54E6-6749-AD1C-96A7DF13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3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EBD50-54E6-6749-AD1C-96A7DF13D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4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B2E0862C-C00F-4115-9152-46C156F1AC71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EBD50-54E6-6749-AD1C-96A7DF13D2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9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C21A707-FD66-41DD-A402-1569D81959B7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6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72E175E9-19E2-44ED-8069-BB3886D86156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0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7500" y="690563"/>
            <a:ext cx="6132513" cy="3451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019A737E-348C-405C-8F8F-51B262F87C0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 or very likely to get HIV counseling and testing in the next six months and to receive 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0982-9D86-4896-BB41-D7AE5000ADE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515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Denominators</a:t>
            </a:r>
          </a:p>
          <a:p>
            <a:r>
              <a:rPr lang="en-US" dirty="0"/>
              <a:t>Baseline LS1 = 1134, LS2 = 381, LS3 = 511, LS4 = 745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Endline LS1 = 1023, LS2 = 255, LS3 = 386, LS4 = 554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0982-9D86-4896-BB41-D7AE5000ADE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283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43518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3005976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68434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930891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EEA8C-3BAE-4E21-AD79-CFCBFBD1CE97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7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6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1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"/>
          <p:cNvSpPr>
            <a:spLocks/>
          </p:cNvSpPr>
          <p:nvPr/>
        </p:nvSpPr>
        <p:spPr bwMode="auto">
          <a:xfrm>
            <a:off x="2" y="4324352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929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1757025" y="66182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38EB-EDD2-46E9-A5F2-846305E79DDA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3281-630B-4FCE-90E6-B8CBE903B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82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1130C07-A894-4D6B-93CE-48194AEAA00F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CD5AD8F-F00F-4638-AF42-E4777E160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70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74D0D7E-331F-4E40-B14B-9D67A18B8BBE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353D338-F49C-401B-B8ED-17CA8B95F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5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30F322F-55F9-4071-B4D0-536F353A7B30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8855921-E7AB-4ED4-92AB-70FDB5464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72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2CBE4E0-C868-486D-A332-210B1BF7F31A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A5C4E2E8-24CA-4C12-90F4-9EC27FBB7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779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2DABA73-3863-4659-B1FD-75C2FCDFF0EB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9693056-4B6D-4C58-B5CF-411E314FA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5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FB553FE-0B0C-477B-8FA3-93756033BAA5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551086C-51F1-4780-B8C6-91B44892A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834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9305612-2C86-4FFA-8BAF-154FC18D0B9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F1789E8-0392-4072-8824-6267A609D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666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ADCE69D-28CD-490F-AC6C-C6703D800F57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9F57011-4E01-4DDE-8AA7-E5658F3A8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652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2F29C62-0702-4190-984C-F0E67490B6D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93281D2-5C44-4DDD-BF03-3F79663E7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61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4F114E3-CE3F-4F66-876B-C6875A5833AC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66D7856-5A00-42F9-9175-58E486D9B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039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FF8C37D-A33E-43DF-97CD-6EDCB6A238F4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105E4F1-0802-4B91-8C46-A20ED8206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03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1757025" y="66182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4EB7-0A34-4183-A9FA-087E5B6D768C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6025-540F-4B76-945F-6CA0B5BD7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6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23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1757025" y="66182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03DE-D48C-4288-9EE0-17D2422A97EE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DB2-C5DE-4179-8F49-03BA39495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2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8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CB0C-DAF3-4403-8755-B1BFE95CEAB2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4489-AA5C-4C56-9607-CD1EE1842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29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6108-B370-4BE6-BB15-46E8A05D779C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7E7E-2024-4C2B-928D-AD6521003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597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BFC3-32E3-4E66-A6FD-B4ECF98337C4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D37B-FD13-4B45-843F-F01D2672D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340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1788-27A0-4099-B0BB-1AF5E5940EF8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C922-B4FA-48CA-9D8E-83E5402A4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942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F1B1-F94D-4239-89CC-B8F583F48853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41DA-8DBD-4621-874E-91D163EDE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0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B8E7-EF6B-4EEF-8CCE-D03E62058788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73A4-0A44-4E92-BE41-B2A8432E8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19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84EB-D5D2-4FAB-8D75-F31C264687F5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E02C-2A2B-4586-9482-21BDAC55A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204E-7DF9-42B3-8CE4-E7BBB8586F62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C8DE-2395-4F64-897D-0AA32766B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814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A53010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A53010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9254-1912-48D0-88B0-738776374914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95AD5-0484-4F3C-9187-48785EBE7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78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CC89-02F6-4ACF-A211-E6343D63CE8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40CF-7E61-4A60-A634-B9CEF5D80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2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A53010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A53010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6566-D718-4A38-B0AE-3CB8494DAC0E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6180C-022B-476F-A1EC-64368F816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952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8880-F356-4C26-9BBA-CA010EF7406C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AA10-2CD2-46A3-8D5D-660CE4F29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5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D54A-F1F4-4E7D-92BE-584E3943E81B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43B3-3E27-4A99-98FC-003A46B95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69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02A9-FFB4-4127-BF33-4AE99224A034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51B2-F54C-45E9-BC8D-BB53CB96D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11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9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1757025" y="66182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4B62-4ED3-4AC0-9096-2BA71C397A84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7D01-58F4-4329-A6E1-6D8160157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756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A4F0-CACE-4B83-B411-A1C18BA47D46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5099F-AD10-432D-B8DA-FB9DC08DA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096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3CC4-73FF-492F-99AF-F2E227AB8402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145F-5FB5-4BF5-BB8D-91E24B7A8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784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226E-8E18-4564-BBDC-85D393619A97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01B2-B50E-4FE0-992C-0825B3B45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106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6939-46A8-471A-849E-13045C98610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2DD2-9849-434E-95FB-1017D8E6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72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3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F3A1-AC41-472F-B82B-B9D3D63E9A3B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B8BA-003D-48FD-AD63-92821A4D0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84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B60D-BA95-4E02-B3FE-48959979A0D6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FA3D-71BE-4275-A5F9-3303038A3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13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24AB-44A7-42B3-BC8E-B8344CCACFFE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F1806-64E3-4367-B8A2-493EBB280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72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C6CF-0B2C-4C09-8273-7A70C6E81C1A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D403-34A3-4E44-9B6B-B7F462BAF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91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A53010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A53010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1609-C7D4-442D-83F0-F4032E60E93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4040-8276-47C1-A630-99DB5D6CA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323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4DCA-2830-4ECA-B911-4975336AB0B4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8C7-215B-4579-B2BE-2664E13AF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8382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A53010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A53010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D1C5-C10B-436E-92AD-EFB531BA8EEF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CF73A-4A4A-4426-8C6E-633741C9B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992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1404-FEC5-4543-BD70-3F6B064A8EE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877E-D7BF-4E14-A3FF-418B8456C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906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EE71-7E39-4B5D-973D-21088FBC3877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00BF-5E91-4E74-A5EC-62368DF4B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930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A863-FCD3-4850-96E1-EC344FA4A51D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BFDA-1752-4F5E-826C-35ABEF0FF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59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72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55FA8C8-9315-4F82-8F55-0321452820D6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FFB94F6-53FC-4F46-8FA0-FE9D6A0F8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6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54DECB1-CEF3-4AF0-846E-1D55B1AAC027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F5D823C-5273-42AD-9A5F-49288619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5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76120FB-0BEF-4E6A-B5AE-CB2F44C90FBA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74B71AA-CAC0-409E-ACD9-A2DEB600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8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125F85-58A8-4C8F-8996-E22EAACCD3FA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DF109FD-0B07-4777-96FE-8DEAA5A5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9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02789F9-5356-446D-9469-6C9B4411A185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F7672FB-D45E-4CCD-AA6C-04602246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7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5A8959D-7F9E-47BF-A3A1-419B271A4BF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81A3C5E-B6F4-4E4B-A905-6936A1EC8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97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4BE562-512B-4B60-8434-C50E944B1E4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365FB47-F667-4D16-A5A3-8823C5B94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3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47FA36-0DDF-4F35-A447-6ABC056FD86E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D5F883B-5C5F-4DB1-AFF5-69A47D91C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2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DA1D792-E214-49D2-8642-6319BEAD9475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C822FA7-5FA9-4C38-8542-A5BF61ED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1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C5FB0F8-B744-40FB-A733-0E470FE4FB1C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ACC8220-4E86-497B-B738-5680BC79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8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AD61BBB4-F884-42DF-90F2-9F05EFFF6C07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F4D1E61-6BE7-491A-8DF2-7CFD2FC62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050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357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101725"/>
            <a:ext cx="109728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798-3E55-40AD-888C-464D28038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4DD5AF-0E4F-42B3-8554-5BC11FE47919}"/>
              </a:ext>
            </a:extLst>
          </p:cNvPr>
          <p:cNvGrpSpPr/>
          <p:nvPr userDrawn="1"/>
        </p:nvGrpSpPr>
        <p:grpSpPr>
          <a:xfrm>
            <a:off x="-1085064" y="37978469"/>
            <a:ext cx="4654248" cy="1986430"/>
            <a:chOff x="10263777" y="41245544"/>
            <a:chExt cx="3490686" cy="1986430"/>
          </a:xfrm>
        </p:grpSpPr>
        <p:pic>
          <p:nvPicPr>
            <p:cNvPr id="7" name="Picture 6" descr="FHI360_Logo_NewTag_Horiz_rgb.png">
              <a:extLst>
                <a:ext uri="{FF2B5EF4-FFF2-40B4-BE49-F238E27FC236}">
                  <a16:creationId xmlns:a16="http://schemas.microsoft.com/office/drawing/2014/main" id="{268B0E71-837D-4B00-A79E-63D9C10B8A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455" y="41245544"/>
              <a:ext cx="2878372" cy="12818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BA6198-9969-4BFB-9BC6-EDEA6A7BFAFF}"/>
                </a:ext>
              </a:extLst>
            </p:cNvPr>
            <p:cNvSpPr txBox="1"/>
            <p:nvPr userDrawn="1"/>
          </p:nvSpPr>
          <p:spPr>
            <a:xfrm>
              <a:off x="10263777" y="42539477"/>
              <a:ext cx="349068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900" dirty="0">
                  <a:solidFill>
                    <a:srgbClr val="F37421"/>
                  </a:solidFill>
                </a:rPr>
                <a:t>www.fhi360.org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915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F2C658F-0498-443D-8819-ACB03AAD471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BEBC291-0C90-4E64-BC4D-E4D9DB010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5152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F3513CD-6050-4B52-8F49-A0424C7FB7DE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041B5DF-57E0-49DD-AC2A-66F7AB968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913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BDDBAD8-C4FD-4E4B-A202-B4766A983A8E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E11BACE-D29A-408D-8E4C-C322A8438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968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A4B2A6E4-811A-498B-8625-B6D0C9E070C8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1D07B46-303F-4867-BF1E-F6558C632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5837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0829520-A06D-4CA7-BEB5-36EDB492A46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1E38A6E-2E2F-45EB-9B7A-5120F4425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764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96844E2-F744-4FD4-8701-2CF9EF53118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09B7B2-C17B-417B-8D57-50203EF9A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06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FE935FB-6942-45E6-BF27-A571811E8BD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F38F226-8950-4134-BC03-210C1B361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46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23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38B9CAE-330D-4ABB-9C9F-7E24D264254E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EE574D8-ECCF-436B-A279-A3D783BDB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9969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139DFE1-42D8-4BCE-843F-A84B680E9C5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4D0523F-C0E8-4C44-9E9C-ED76F9F79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1126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76149A9-4CDF-4779-A35A-1E1905A5F6E5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542469A-1094-4A6D-8014-26E5E9C8E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7295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5AE5F54-9D4D-4DA5-BC92-D347B490DAE8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55D43AA-C904-459C-A61A-686415D39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310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FE5411C-D405-468B-A10B-FD038FF8C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20100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1757025" y="66182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3E1383A-B2D3-4F5A-B055-2B14C98FA723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914400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hangingPunct="0"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DE599B3-FAAA-41DB-9D92-693347616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7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58DF-9760-4493-B4DA-EBF8C46592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CE42-C526-44EB-9AB4-32331BFC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705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70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8820B6-32CB-4662-84A2-A88DC47FE0D6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BE5BBE-4224-4922-B114-0F8DFCC96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8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141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5129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F79B2-9FAC-49D2-86A7-9479C2EDB254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5C5F525-EFE9-44D1-B737-56D9A11C9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52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165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6153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1FE538-ECBA-40F5-B247-720E93FD54A4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4A46534-1B37-42F6-92AB-8573F030A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6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A08DD07-E178-4205-B490-929A96374315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A92B957-BD4C-4278-9DC6-97D2E2610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86E2EE-267F-4ED1-BFB9-491D9B4EE3A5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0D7CD7-2D81-4B32-AF7B-5F30F5B1A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57"/>
          <a:stretch>
            <a:fillRect/>
          </a:stretch>
        </p:blipFill>
        <p:spPr bwMode="auto">
          <a:xfrm>
            <a:off x="762000" y="5997425"/>
            <a:ext cx="1924163" cy="5640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uganda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68" y="5997425"/>
            <a:ext cx="990600" cy="70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68" y="0"/>
            <a:ext cx="1263832" cy="16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FHI360 Logo_horizo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24" y="6128841"/>
            <a:ext cx="1295400" cy="54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5530" r="4700" b="15810"/>
          <a:stretch>
            <a:fillRect/>
          </a:stretch>
        </p:blipFill>
        <p:spPr bwMode="auto">
          <a:xfrm>
            <a:off x="10010554" y="6101683"/>
            <a:ext cx="1648046" cy="5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774315"/>
            <a:ext cx="12178145" cy="1323439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G" sz="4000" b="1" i="1" dirty="0">
                <a:solidFill>
                  <a:schemeClr val="tx1"/>
                </a:solidFill>
              </a:rPr>
              <a:t>Reflections On The </a:t>
            </a:r>
            <a:r>
              <a:rPr lang="en-GB" sz="4000" b="1" i="1" dirty="0">
                <a:solidFill>
                  <a:schemeClr val="tx1"/>
                </a:solidFill>
              </a:rPr>
              <a:t>CHC</a:t>
            </a:r>
            <a:r>
              <a:rPr lang="en-UG" sz="4000" b="1" i="1" dirty="0">
                <a:solidFill>
                  <a:schemeClr val="tx1"/>
                </a:solidFill>
              </a:rPr>
              <a:t> Project And Its Impact In Promoting Health In Communities</a:t>
            </a:r>
            <a:r>
              <a:rPr lang="en-UG" sz="4000" dirty="0">
                <a:solidFill>
                  <a:schemeClr val="tx1"/>
                </a:solidFill>
              </a:rPr>
              <a:t>.</a:t>
            </a:r>
            <a:r>
              <a:rPr lang="en-UG" dirty="0">
                <a:solidFill>
                  <a:schemeClr val="tx1"/>
                </a:solidFill>
              </a:rPr>
              <a:t> 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309" y="4886923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November 7, 2019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64172-2A09-40A0-B450-D1284FA6E3D8}"/>
              </a:ext>
            </a:extLst>
          </p:cNvPr>
          <p:cNvSpPr txBox="1"/>
          <p:nvPr/>
        </p:nvSpPr>
        <p:spPr>
          <a:xfrm>
            <a:off x="609600" y="3641386"/>
            <a:ext cx="1112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panose="02020603050405020304" pitchFamily="18" charset="0"/>
              </a:rPr>
              <a:t>Dr. Paul </a:t>
            </a:r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Kagwa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– Former Commissioner HPED/ consultant</a:t>
            </a:r>
          </a:p>
          <a:p>
            <a:pPr algn="ctr"/>
            <a:r>
              <a:rPr lang="en-US" sz="3600" b="1" dirty="0">
                <a:latin typeface="+mj-lt"/>
                <a:cs typeface="Times New Roman" panose="02020603050405020304" pitchFamily="18" charset="0"/>
              </a:rPr>
              <a:t>Sheila </a:t>
            </a:r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Marunga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Coutinho - Chief of Party CHC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35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398463" y="265113"/>
            <a:ext cx="10972800" cy="8096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800" b="1" dirty="0"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Key observations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763" y="1296988"/>
            <a:ext cx="11263312" cy="5202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Availability of up-to-date strategies and policies with only a few being implemented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Fragmentation in implementation of HC especially in HIV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Limited appreciation of HC to mainly posters, radio spots and TVCs with mass media de-linked from IPC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Message bombardment and fatigue among audiences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Health not a number one priority to many people.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DAED-2D04-4A76-B8BE-8AD79651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10972800" cy="2057400"/>
          </a:xfrm>
        </p:spPr>
        <p:txBody>
          <a:bodyPr>
            <a:noAutofit/>
          </a:bodyPr>
          <a:lstStyle/>
          <a:p>
            <a:r>
              <a:rPr lang="en-GB" sz="8000" b="1" dirty="0">
                <a:latin typeface="Bradley Hand ITC" panose="03070402050302030203" pitchFamily="66" charset="0"/>
              </a:rPr>
              <a:t>Thank you</a:t>
            </a:r>
            <a:br>
              <a:rPr lang="en-GB" sz="8000" b="1" dirty="0">
                <a:latin typeface="Bradley Hand ITC" panose="03070402050302030203" pitchFamily="66" charset="0"/>
              </a:rPr>
            </a:br>
            <a:r>
              <a:rPr lang="en-GB" sz="8000" b="1" dirty="0">
                <a:latin typeface="Bradley Hand ITC" panose="03070402050302030203" pitchFamily="66" charset="0"/>
              </a:rPr>
              <a:t>Now over to you Sheila</a:t>
            </a:r>
            <a:endParaRPr lang="en-UG" sz="8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0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>
            <a:extLst>
              <a:ext uri="{FF2B5EF4-FFF2-40B4-BE49-F238E27FC236}">
                <a16:creationId xmlns:a16="http://schemas.microsoft.com/office/drawing/2014/main" id="{F2948077-9113-415F-9696-CC17443E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313785"/>
            <a:ext cx="1119466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latin typeface="Century Gothic" panose="020B0502020202020204" pitchFamily="34" charset="0"/>
              </a:rPr>
              <a:t>Goal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2D530-3A2D-4E37-B058-C0D1289A79D7}"/>
              </a:ext>
            </a:extLst>
          </p:cNvPr>
          <p:cNvSpPr/>
          <p:nvPr/>
        </p:nvSpPr>
        <p:spPr>
          <a:xfrm>
            <a:off x="152400" y="1067838"/>
            <a:ext cx="12039599" cy="1816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</a:rPr>
              <a:t>To support GoU, USG IPs and other partners to design and implement quality health communication interventions that contribute to </a:t>
            </a:r>
            <a:r>
              <a:rPr lang="en-US" sz="2800" b="1" dirty="0">
                <a:solidFill>
                  <a:prstClr val="black"/>
                </a:solidFill>
              </a:rPr>
              <a:t>reduction in HIV infections, total fertility, maternal &amp; child mortality, malnutrition, malaria &amp; tuberculosis.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1F8F6B-52F9-4E6B-B2EE-ACE63A154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732474"/>
              </p:ext>
            </p:extLst>
          </p:nvPr>
        </p:nvGraphicFramePr>
        <p:xfrm>
          <a:off x="310243" y="3690258"/>
          <a:ext cx="11609614" cy="316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45" name="Rectangle 4">
            <a:extLst>
              <a:ext uri="{FF2B5EF4-FFF2-40B4-BE49-F238E27FC236}">
                <a16:creationId xmlns:a16="http://schemas.microsoft.com/office/drawing/2014/main" id="{4354F7DC-9739-499B-B2AC-BE61F13C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44" y="3033765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entury Gothic" panose="020B0502020202020204" pitchFamily="34" charset="0"/>
              </a:rPr>
              <a:t>Result Areas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44929" y="81643"/>
            <a:ext cx="7375071" cy="83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dirty="0">
                <a:latin typeface="Calibri" panose="020F0502020204030204" pitchFamily="34" charset="0"/>
              </a:rPr>
              <a:t>Why OBULAMU?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838" y="1098550"/>
            <a:ext cx="7200900" cy="56324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Health normally competes with other priorities in life – yet it is a basis for a better life. 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Message fatigue among our audiences requires a new approach to trigger trust and attention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In order to prioritize health and develop intentions to act, we first need to engage in dialogue… 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Position health in the wider context of LIFE…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Health is not sexy – LIFE is!!!</a:t>
            </a:r>
          </a:p>
        </p:txBody>
      </p:sp>
      <p:pic>
        <p:nvPicPr>
          <p:cNvPr id="142340" name="Picture 4" descr="http://resources3.news.com.au/images/2014/01/22/1226807/357783-af0eda20-82df-11e3-8c0a-8e0465bef8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b="4802"/>
          <a:stretch>
            <a:fillRect/>
          </a:stretch>
        </p:blipFill>
        <p:spPr bwMode="auto">
          <a:xfrm>
            <a:off x="7773988" y="4224338"/>
            <a:ext cx="428625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50863"/>
            <a:ext cx="420052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387475" y="0"/>
            <a:ext cx="9417050" cy="746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/>
              <a:t>Determinants/Barriers To Action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728" y="746125"/>
            <a:ext cx="7130143" cy="5878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1" fontAlgn="auto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Audience knows what the recommended behavior is [INFORMATION, KNOWLEDGE]</a:t>
            </a:r>
          </a:p>
          <a:p>
            <a:pPr marL="285750" indent="-28575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Audience believes that adopting the behavior will result in something they want. [MOTIVATION, BELIEFS ABOUT OUTCOMES] </a:t>
            </a:r>
          </a:p>
          <a:p>
            <a:pPr marL="285750" indent="-28575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Audience believes “I can do it.” [SKILLS AND SELF-EFFICACY] </a:t>
            </a:r>
          </a:p>
          <a:p>
            <a:pPr marL="285750" indent="-28575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Audience considers practice as “easy and convenient.” [SELF-EFFICACY] </a:t>
            </a:r>
          </a:p>
          <a:p>
            <a:pPr marL="285750" indent="-28575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The environment/home is set up to make the behavior easy. [ABILITY TO ACT, ACCESS, ENABLING ENVIRONMENT]</a:t>
            </a:r>
          </a:p>
          <a:p>
            <a:pPr marL="285750" indent="-28575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Audience perceives the practice as the “new norm.” [PERCEPTION OF SOCIAL NORMS]</a:t>
            </a:r>
          </a:p>
        </p:txBody>
      </p:sp>
      <p:pic>
        <p:nvPicPr>
          <p:cNvPr id="34820" name="Content Placeholder 3" descr="socio-ecological mode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b="15092"/>
          <a:stretch>
            <a:fillRect/>
          </a:stretch>
        </p:blipFill>
        <p:spPr bwMode="auto">
          <a:xfrm>
            <a:off x="7543800" y="1143000"/>
            <a:ext cx="4343400" cy="41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66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75" y="212725"/>
            <a:ext cx="7164388" cy="619125"/>
          </a:xfrm>
        </p:spPr>
        <p:txBody>
          <a:bodyPr/>
          <a:lstStyle/>
          <a:p>
            <a:pPr algn="l">
              <a:defRPr/>
            </a:pPr>
            <a:r>
              <a:rPr lang="en-US" sz="3800" b="1" dirty="0">
                <a:latin typeface="+mn-lt"/>
                <a:ea typeface="+mn-ea"/>
                <a:cs typeface="Arial" panose="020B0604020202020204" pitchFamily="34" charset="0"/>
              </a:rPr>
              <a:t>Development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1079500"/>
            <a:ext cx="7940675" cy="531927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Use of existing national and IP data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Formative Research – </a:t>
            </a:r>
            <a:r>
              <a:rPr lang="en-US" altLang="en-US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Rapid Assessments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Participatory Action Research with target audiences – </a:t>
            </a:r>
            <a:r>
              <a:rPr lang="en-US" altLang="en-US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Action Media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Concept testing with audiences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Technical reviews by sector TWGs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Approval by MOH and UAC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48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5400"/>
            <a:ext cx="3892551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788"/>
            <a:ext cx="38973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684963" cy="6810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800" b="1" dirty="0"/>
              <a:t>Life Stage Approach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1534390"/>
              </p:ext>
            </p:extLst>
          </p:nvPr>
        </p:nvGraphicFramePr>
        <p:xfrm>
          <a:off x="-1" y="914400"/>
          <a:ext cx="5185505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5203374" y="374438"/>
            <a:ext cx="698862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eaLnBrk="1" fontAlgn="auto" hangingPunct="1">
              <a:spcAft>
                <a:spcPts val="0"/>
              </a:spcAft>
              <a:buClr>
                <a:srgbClr val="4F81BD"/>
              </a:buClr>
              <a:defRPr/>
            </a:pPr>
            <a:r>
              <a:rPr lang="en-US" sz="2800" b="1" dirty="0">
                <a:solidFill>
                  <a:prstClr val="black"/>
                </a:solidFill>
              </a:rPr>
              <a:t>Each of the four life stages includes cross-cutting audiences such as:</a:t>
            </a:r>
          </a:p>
          <a:p>
            <a:pPr marL="342900" indent="-342900" defTabSz="457200" eaLnBrk="1" fontAlgn="auto" hangingPunct="1"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PLHIVs</a:t>
            </a:r>
          </a:p>
          <a:p>
            <a:pPr marL="342900" indent="-342900" defTabSz="457200" eaLnBrk="1" fontAlgn="auto" hangingPunct="1"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CSWS</a:t>
            </a:r>
          </a:p>
          <a:p>
            <a:pPr marL="342900" indent="-342900" defTabSz="457200" eaLnBrk="1" fontAlgn="auto" hangingPunct="1"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Fishermen</a:t>
            </a:r>
          </a:p>
          <a:p>
            <a:pPr marL="342900" indent="-342900" defTabSz="457200" eaLnBrk="1" fontAlgn="auto" hangingPunct="1"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Uniformed Forces</a:t>
            </a:r>
          </a:p>
          <a:p>
            <a:pPr marL="342900" indent="-342900" defTabSz="457200" eaLnBrk="1" fontAlgn="auto" hangingPunct="1"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Truckers</a:t>
            </a:r>
          </a:p>
          <a:p>
            <a:pPr marL="342900" indent="-342900" defTabSz="457200" eaLnBrk="1" fontAlgn="auto" hangingPunct="1"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MSM </a:t>
            </a:r>
          </a:p>
        </p:txBody>
      </p:sp>
      <p:sp>
        <p:nvSpPr>
          <p:cNvPr id="66565" name="AutoShape 2"/>
          <p:cNvSpPr>
            <a:spLocks noChangeArrowheads="1"/>
          </p:cNvSpPr>
          <p:nvPr/>
        </p:nvSpPr>
        <p:spPr bwMode="auto">
          <a:xfrm>
            <a:off x="3930877" y="2374446"/>
            <a:ext cx="169182" cy="24492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251780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17" y="5280025"/>
            <a:ext cx="3730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0" y="2143125"/>
            <a:ext cx="336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025" y="3509963"/>
            <a:ext cx="103028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</a:rPr>
              <a:t>Key actions and linkage to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5506" y="3833019"/>
            <a:ext cx="7006493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Directly Influencing: 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Best friends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Peers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Family members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Campaign champions (VHTs, health workers, police, pharmacists, teachers, business, religious and traditional leaders etc.)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887" y="697592"/>
            <a:ext cx="2327275" cy="60134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Use condoms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Practice mutual fidelity – reduce sexual partners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Test for HIV and receive results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Men: Get SMC /women: Support SMC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Prevent unplanned pregnancies by using a contraceptive method of your choice.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Maintain discordant status  through adherence to positive prevention and treatment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Go for TB screening and testing if your cough lasts 2 or more weeks.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Seek correct information on your sexual health and reproduction plans. </a:t>
            </a:r>
          </a:p>
          <a:p>
            <a:pPr marL="342900" indent="-342900" defTabSz="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3649" y="679675"/>
            <a:ext cx="2988014" cy="6006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Recognize dangers signs of pregnancy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Make a birth preparedness plan (Attend ANC, save for birth items and transport)  and talk to your partner about it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Begin ANC early and attend 4 times;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When there, demand IPTp 1-2; Test for HIV and &amp; enroll  into eMTCT if positive, receive malaria net and sleep under it)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Learn about the recommended newborn care practices e.g. Skin-to-skin contact, and early initiation of breast feeding.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Deliver at a health facility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Adherence to treatment and breastfeeding guidelines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Seek information on post-partum care which includes FP and Health Timing and Spacing  of children.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30" dirty="0">
                <a:solidFill>
                  <a:prstClr val="black"/>
                </a:solidFill>
              </a:rPr>
              <a:t>Practice good nutrition for pregnancy  and inform about breastfeeding (</a:t>
            </a:r>
            <a:r>
              <a:rPr lang="en-US" sz="1430" dirty="0" err="1">
                <a:solidFill>
                  <a:prstClr val="black"/>
                </a:solidFill>
              </a:rPr>
              <a:t>e.g</a:t>
            </a:r>
            <a:r>
              <a:rPr lang="en-US" sz="1430" dirty="0">
                <a:solidFill>
                  <a:prstClr val="black"/>
                </a:solidFill>
              </a:rPr>
              <a:t>, initiation within one hour)</a:t>
            </a:r>
          </a:p>
        </p:txBody>
      </p:sp>
      <p:sp>
        <p:nvSpPr>
          <p:cNvPr id="8" name="Rectangle 7"/>
          <p:cNvSpPr/>
          <p:nvPr/>
        </p:nvSpPr>
        <p:spPr>
          <a:xfrm>
            <a:off x="5687558" y="722314"/>
            <a:ext cx="3432838" cy="5964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Put baby to the breast within one hour after child birth (EIB).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Give your baby ONLY breast milk during the first six months (exclusive breastfeeding).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Feed the child 6-24 months a mixed diet in small portions and often (WHO Infant and Young Child Feeding Practices)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Breastfeeding women , feed on a mixed diet and try eating enough and well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Ensure that all children under 5 years sleep under a treated mosquito net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Recognize signs of childhood diseases (diarrhea, pneumonia) and seek advice or treatment. 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Give ORS and Zinc for child with diarrhea.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Go to the health center and follow  the full  course of immunization for child. 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Wash hands with soap and water before serving food, after using a toilet and after changing diapers. 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Space the next pregnancy at least 24 months to ensure about three years between births</a:t>
            </a:r>
          </a:p>
          <a:p>
            <a:pPr marL="228600" indent="-2286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50" dirty="0">
                <a:solidFill>
                  <a:prstClr val="black"/>
                </a:solidFill>
              </a:rPr>
              <a:t>Treatment adherence for M&amp;C</a:t>
            </a:r>
          </a:p>
        </p:txBody>
      </p:sp>
      <p:sp>
        <p:nvSpPr>
          <p:cNvPr id="9" name="Rectangle 8"/>
          <p:cNvSpPr/>
          <p:nvPr/>
        </p:nvSpPr>
        <p:spPr>
          <a:xfrm>
            <a:off x="9309774" y="689882"/>
            <a:ext cx="2790825" cy="6029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Seek correct information on how your body grows, and about your new fertility 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Learn how to make good decisions and negotiate  what you want to happen to you and your body (Life skills)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Learn how to prevent unwanted pregnancy and HIV and other STIs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Its harmful to have sex too early and to have children too early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Use a condom if sexually active. 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Test for HIV and  get the results.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Stay on treatment if positive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Boys: Get circumcised  to help protect yourself from HIV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prstClr val="black"/>
                </a:solidFill>
              </a:rPr>
              <a:t>If your have a cough that lasts 2 or more weeks, go for TB screening and testing</a:t>
            </a:r>
            <a:endParaRPr lang="en-US" sz="1650" dirty="0">
              <a:solidFill>
                <a:prstClr val="black"/>
              </a:solidFill>
            </a:endParaRPr>
          </a:p>
          <a:p>
            <a:pPr defTabSz="4572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en-US" sz="165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887" y="177120"/>
            <a:ext cx="1949677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Lovers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5292" y="102282"/>
            <a:ext cx="2601687" cy="463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Pregnant Couple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627" y="198439"/>
            <a:ext cx="2517095" cy="406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Care Takers of U5s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93446" y="193675"/>
            <a:ext cx="2308225" cy="3540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Adolescents</a:t>
            </a:r>
          </a:p>
        </p:txBody>
      </p:sp>
      <p:pic>
        <p:nvPicPr>
          <p:cNvPr id="686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081" y="134938"/>
            <a:ext cx="336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AutoShape 2"/>
          <p:cNvSpPr>
            <a:spLocks noChangeArrowheads="1"/>
          </p:cNvSpPr>
          <p:nvPr/>
        </p:nvSpPr>
        <p:spPr bwMode="auto">
          <a:xfrm>
            <a:off x="2143916" y="326119"/>
            <a:ext cx="255588" cy="257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6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79" y="58965"/>
            <a:ext cx="3317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60" y="161019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5780" r="9637" b="3757"/>
          <a:stretch>
            <a:fillRect/>
          </a:stretch>
        </p:blipFill>
        <p:spPr bwMode="auto">
          <a:xfrm>
            <a:off x="1295400" y="358245"/>
            <a:ext cx="8915400" cy="619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9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217488"/>
            <a:ext cx="8912225" cy="471776"/>
          </a:xfrm>
        </p:spPr>
        <p:txBody>
          <a:bodyPr/>
          <a:lstStyle/>
          <a:p>
            <a:pPr algn="l" defTabSz="914400">
              <a:defRPr/>
            </a:pPr>
            <a:r>
              <a:rPr lang="en-US" sz="4000" b="1" dirty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Execution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21" y="2124280"/>
            <a:ext cx="3052291" cy="301005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Mass Media </a:t>
            </a:r>
          </a:p>
          <a:p>
            <a:pPr lvl="1">
              <a:spcAft>
                <a:spcPts val="0"/>
              </a:spcAft>
              <a:defRPr/>
            </a:pPr>
            <a:r>
              <a:rPr lang="en-US" sz="3200" dirty="0"/>
              <a:t>Radio</a:t>
            </a:r>
          </a:p>
          <a:p>
            <a:pPr lvl="1">
              <a:spcAft>
                <a:spcPts val="0"/>
              </a:spcAft>
              <a:defRPr/>
            </a:pPr>
            <a:r>
              <a:rPr lang="en-US" sz="3200" dirty="0"/>
              <a:t>TV</a:t>
            </a:r>
          </a:p>
          <a:p>
            <a:pPr lvl="1">
              <a:spcAft>
                <a:spcPts val="0"/>
              </a:spcAft>
              <a:defRPr/>
            </a:pPr>
            <a:r>
              <a:rPr lang="en-US" sz="3200" dirty="0"/>
              <a:t>Print </a:t>
            </a:r>
          </a:p>
          <a:p>
            <a:pPr lvl="1">
              <a:spcAft>
                <a:spcPts val="0"/>
              </a:spcAft>
              <a:defRPr/>
            </a:pPr>
            <a:r>
              <a:rPr lang="en-US" sz="3200" dirty="0"/>
              <a:t>Social Media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288" y="689264"/>
            <a:ext cx="8403442" cy="601767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defTabSz="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IPC- Community agents/champions:</a:t>
            </a:r>
          </a:p>
          <a:p>
            <a:pPr marL="742950" marR="0" lvl="1" indent="-28575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Health workers</a:t>
            </a:r>
          </a:p>
          <a:p>
            <a:pPr marL="742950" marR="0" lvl="1" indent="-28575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VHTs</a:t>
            </a:r>
          </a:p>
          <a:p>
            <a:pPr marL="742950" marR="0" lvl="1" indent="-28575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Linkage facilitators</a:t>
            </a:r>
          </a:p>
          <a:p>
            <a:pPr marL="742950" marR="0" lvl="1" indent="-28575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Religious leaders</a:t>
            </a:r>
          </a:p>
          <a:p>
            <a:pPr marL="742950" marR="0" lvl="1" indent="-28575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Journalists </a:t>
            </a:r>
          </a:p>
          <a:p>
            <a:pPr marL="742950" marR="0" lvl="1" indent="-28575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Peers/Peer leaders</a:t>
            </a:r>
          </a:p>
          <a:p>
            <a:pPr marL="742950" marR="0" lvl="1" indent="-28575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Organized groups e.g. Women, SACCOs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0328C-7549-412E-B8CE-D6314D7676F4}"/>
              </a:ext>
            </a:extLst>
          </p:cNvPr>
          <p:cNvSpPr/>
          <p:nvPr/>
        </p:nvSpPr>
        <p:spPr>
          <a:xfrm>
            <a:off x="304800" y="1604963"/>
            <a:ext cx="11525250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n-US" sz="3200" b="1" dirty="0"/>
              <a:t>FAMILY PLANNING</a:t>
            </a:r>
          </a:p>
          <a:p>
            <a:pPr lvl="0"/>
            <a:r>
              <a:rPr lang="en-US" sz="3200" b="1" u="sng" dirty="0"/>
              <a:t>Message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A pill is effective when taken according to instructions</a:t>
            </a:r>
          </a:p>
          <a:p>
            <a:pPr lvl="0"/>
            <a:r>
              <a:rPr lang="en-US" sz="3200" b="1" i="1" dirty="0"/>
              <a:t>Exit</a:t>
            </a:r>
            <a:r>
              <a:rPr lang="en-US" sz="3200" dirty="0"/>
              <a:t> </a:t>
            </a:r>
            <a:r>
              <a:rPr lang="en-US" sz="3200" b="1" i="1" dirty="0"/>
              <a:t>poll interview</a:t>
            </a:r>
          </a:p>
          <a:p>
            <a:pPr marL="514350" lvl="0" indent="-514350">
              <a:buAutoNum type="arabicParenR"/>
            </a:pPr>
            <a:r>
              <a:rPr lang="en-US" sz="3200" i="1" dirty="0"/>
              <a:t>A pill is effectively accordingly</a:t>
            </a:r>
          </a:p>
          <a:p>
            <a:pPr marL="514350" lvl="0" indent="-514350">
              <a:buAutoNum type="arabicParenR"/>
            </a:pPr>
            <a:r>
              <a:rPr lang="en-US" sz="3200" i="1" dirty="0"/>
              <a:t>A pill is effective on instructions</a:t>
            </a:r>
          </a:p>
          <a:p>
            <a:pPr marL="514350" lvl="0" indent="-514350">
              <a:buAutoNum type="arabicParenR"/>
            </a:pPr>
            <a:r>
              <a:rPr lang="en-US" sz="3200" i="1" dirty="0"/>
              <a:t>A pill is defective and destructive</a:t>
            </a:r>
          </a:p>
          <a:p>
            <a:pPr marL="514350" lvl="0" indent="-514350">
              <a:buAutoNum type="arabicParenR"/>
            </a:pPr>
            <a:endParaRPr lang="en-UG" sz="3200" dirty="0"/>
          </a:p>
        </p:txBody>
      </p:sp>
      <p:sp>
        <p:nvSpPr>
          <p:cNvPr id="62467" name="TextBox 2">
            <a:extLst>
              <a:ext uri="{FF2B5EF4-FFF2-40B4-BE49-F238E27FC236}">
                <a16:creationId xmlns:a16="http://schemas.microsoft.com/office/drawing/2014/main" id="{803E7BA7-5404-4B24-A9A9-BA2103FD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34963"/>
            <a:ext cx="10556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entury Gothic" panose="020B0502020202020204" pitchFamily="34" charset="0"/>
              </a:rPr>
              <a:t>HEALTH PROMOTION SECTOR</a:t>
            </a:r>
          </a:p>
        </p:txBody>
      </p:sp>
    </p:spTree>
    <p:extLst>
      <p:ext uri="{BB962C8B-B14F-4D97-AF65-F5344CB8AC3E}">
        <p14:creationId xmlns:p14="http://schemas.microsoft.com/office/powerpoint/2010/main" val="239817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9488" y="83087"/>
            <a:ext cx="2895600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-457200"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-4572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IPC Execution</a:t>
            </a:r>
          </a:p>
          <a:p>
            <a:pPr marL="0" marR="0" lvl="0" indent="-4572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Taking the conversation where people are…</a:t>
            </a:r>
          </a:p>
          <a:p>
            <a:pPr marL="0" marR="0" lvl="0" indent="-45720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Homes </a:t>
            </a: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Women groups</a:t>
            </a: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Markets</a:t>
            </a: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Bars</a:t>
            </a: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Water sources</a:t>
            </a: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Places of worship</a:t>
            </a: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Night clubs</a:t>
            </a: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Garages </a:t>
            </a:r>
          </a:p>
          <a:p>
            <a:pPr marL="0" marR="0" lvl="0" indent="-4572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295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Schools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0531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8438" y="3568700"/>
            <a:ext cx="4283075" cy="3211513"/>
          </a:xfrm>
        </p:spPr>
      </p:pic>
      <p:sp>
        <p:nvSpPr>
          <p:cNvPr id="150532" name="AutoShape 2" descr="https://outlook.office365.com/owa/service.svc/s/GetFileAttachment?id=AAMkAGYzZDNhMzUwLTdjNDMtNDMxZS1iNjliLTY2ZTk0MzdkZGFkOABGAAAAAABUCGcF36ReQKvfqZsLOFjOBwDiG2q2iQs1S6VCilzMbmGAAAAAAAENAADiG2q2iQs1S6VCilzMbmGAAAG14S78AAABEgAQAFd8W5ECaB9GpH%2FmdNAF%2BFg%3D&amp;X-OWA-CANARY=EJenlg0jB0ienJ0mqEGwtMCyjTTJmNIYCjLSkwZizTEdqAMFVMhfwbBejGwcSoPHEzieCYMaGD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0533" name="Picture 3" descr="C:\Users\Amose Zikusooka\Desktop\Women grou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466248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10168" b="12311"/>
          <a:stretch>
            <a:fillRect/>
          </a:stretch>
        </p:blipFill>
        <p:spPr bwMode="auto">
          <a:xfrm>
            <a:off x="84138" y="3357563"/>
            <a:ext cx="45116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34925"/>
            <a:ext cx="436562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6267" y="4422737"/>
            <a:ext cx="2938821" cy="24365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16,000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Champions orientated &amp; deployed.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One-on-one &amp; small group sessions</a:t>
            </a:r>
            <a:r>
              <a:rPr kumimoji="0" lang="en-US" altLang="en-US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- 4 new people per month/champion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01062" y="473006"/>
            <a:ext cx="4638538" cy="6273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Targeted Placements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Hot spots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Buses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Health centers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1,000 Video halls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Billboards/street poles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Posters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DJ mentions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Talk shows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19 languages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2881137"/>
              </p:ext>
            </p:extLst>
          </p:nvPr>
        </p:nvGraphicFramePr>
        <p:xfrm>
          <a:off x="-286198" y="2344586"/>
          <a:ext cx="5077138" cy="325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4333875" y="949325"/>
            <a:ext cx="2857500" cy="28035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Minimum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10 exposures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Per day on radio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183063" y="3902075"/>
            <a:ext cx="3008312" cy="26511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Minimum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4 exposures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Per day on TV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(prime time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52582" name="TextBox 6"/>
          <p:cNvSpPr txBox="1">
            <a:spLocks noChangeArrowheads="1"/>
          </p:cNvSpPr>
          <p:nvPr/>
        </p:nvSpPr>
        <p:spPr bwMode="auto">
          <a:xfrm>
            <a:off x="322263" y="119063"/>
            <a:ext cx="9237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Mass Media Execution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Box 1"/>
          <p:cNvSpPr txBox="1">
            <a:spLocks noChangeArrowheads="1"/>
          </p:cNvSpPr>
          <p:nvPr/>
        </p:nvSpPr>
        <p:spPr bwMode="auto">
          <a:xfrm>
            <a:off x="5345112" y="148318"/>
            <a:ext cx="6846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Social Media conversations</a:t>
            </a:r>
          </a:p>
        </p:txBody>
      </p:sp>
      <p:pic>
        <p:nvPicPr>
          <p:cNvPr id="153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3910"/>
            <a:ext cx="498475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2" descr="C:\Users\Amose Zikusooka\Downloads\Sanyu fm obulamu moment day 1 image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2601" r="3542" b="12527"/>
          <a:stretch>
            <a:fillRect/>
          </a:stretch>
        </p:blipFill>
        <p:spPr bwMode="auto">
          <a:xfrm>
            <a:off x="5191125" y="1905000"/>
            <a:ext cx="7000875" cy="48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04775"/>
            <a:ext cx="4818063" cy="310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5651" name="TextBox 2"/>
          <p:cNvSpPr txBox="1">
            <a:spLocks noChangeArrowheads="1"/>
          </p:cNvSpPr>
          <p:nvPr/>
        </p:nvSpPr>
        <p:spPr bwMode="auto">
          <a:xfrm>
            <a:off x="136525" y="236538"/>
            <a:ext cx="2530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Print </a:t>
            </a:r>
          </a:p>
        </p:txBody>
      </p:sp>
      <p:pic>
        <p:nvPicPr>
          <p:cNvPr id="5123" name="Picture 3" descr="C:\Users\Amose Zikusooka\Desktop\PMTCT TWG\SMC flipchart.jpg"/>
          <p:cNvPicPr>
            <a:picLocks noChangeAspect="1" noChangeArrowheads="1"/>
          </p:cNvPicPr>
          <p:nvPr/>
        </p:nvPicPr>
        <p:blipFill rotWithShape="1">
          <a:blip r:embed="rId3"/>
          <a:srcRect l="4300" r="10997"/>
          <a:stretch/>
        </p:blipFill>
        <p:spPr bwMode="auto">
          <a:xfrm>
            <a:off x="441325" y="1195388"/>
            <a:ext cx="5584825" cy="555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913" y="3517900"/>
            <a:ext cx="4735512" cy="334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62C84-F6CD-44CD-A5AE-A836FAB1E8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8513"/>
            <a:ext cx="2300993" cy="325619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EA0CA-6D74-4E3E-AC72-856D38158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947" y="3685774"/>
            <a:ext cx="2300993" cy="325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775" y="1071563"/>
            <a:ext cx="7288213" cy="5505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marR="0" lvl="0" indent="-457200" algn="l" defTabSz="3429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Follow-up of champion activities </a:t>
            </a:r>
          </a:p>
          <a:p>
            <a:pPr marL="457200" marR="0" lvl="0" indent="-457200" algn="l" defTabSz="3429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Routine data from activity reports and After Action Reviews from IPC</a:t>
            </a:r>
          </a:p>
          <a:p>
            <a:pPr marL="457200" marR="0" lvl="0" indent="-457200" algn="l" defTabSz="3429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Analysis on media reach and exposure</a:t>
            </a:r>
          </a:p>
          <a:p>
            <a:pPr marL="457200" marR="0" lvl="0" indent="-457200" algn="l" defTabSz="3429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Service uptake data and reports from HMIS and partners </a:t>
            </a:r>
          </a:p>
        </p:txBody>
      </p:sp>
      <p:sp>
        <p:nvSpPr>
          <p:cNvPr id="157699" name="TextBox 2"/>
          <p:cNvSpPr txBox="1">
            <a:spLocks noChangeArrowheads="1"/>
          </p:cNvSpPr>
          <p:nvPr/>
        </p:nvSpPr>
        <p:spPr bwMode="auto">
          <a:xfrm>
            <a:off x="358775" y="228600"/>
            <a:ext cx="11323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Monitoring Evaluation and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4800" y="2128838"/>
            <a:ext cx="4003675" cy="2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marR="0" lvl="0" indent="-457200" algn="l" defTabSz="3429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CHC Timeline surveys 1-2</a:t>
            </a:r>
          </a:p>
          <a:p>
            <a:pPr marL="457200" marR="0" lvl="0" indent="-457200" algn="l" defTabSz="3429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studies e.g. UPHIA, UDHS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8600"/>
            <a:ext cx="7189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</a:rPr>
              <a:t>Key Results And Lessons Learned</a:t>
            </a:r>
            <a:endParaRPr kumimoji="0" lang="en-US" sz="4000" b="1" i="0" u="none" strike="noStrike" kern="1200" cap="none" spc="0" normalizeH="0" baseline="0" noProof="0" dirty="0">
              <a:ln w="0"/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10591800" cy="50990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285750" indent="-285750" defTabSz="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85763" marR="0" lvl="0" indent="-385763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Overall, we have seen increased uptake of services and adoption of key health behaviours across the various thematic areas</a:t>
            </a:r>
          </a:p>
          <a:p>
            <a:pPr marL="385763" marR="0" lvl="0" indent="-385763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000" kern="0" dirty="0">
                <a:latin typeface="Calibri" panose="020F0502020204030204" pitchFamily="34" charset="0"/>
                <a:cs typeface="Calibri" panose="020F0502020204030204" pitchFamily="34" charset="0"/>
              </a:rPr>
              <a:t>There is a noticeable improvement coordination and standardization of SBCC messaging.</a:t>
            </a:r>
          </a:p>
          <a:p>
            <a:pPr marL="385763" marR="0" lvl="0" indent="-385763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is an increased prioritization of SBCC interventions at all levels</a:t>
            </a:r>
          </a:p>
          <a:p>
            <a:pPr marL="385763" marR="0" lvl="0" indent="-385763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000" kern="0" dirty="0">
                <a:latin typeface="Calibri" panose="020F0502020204030204" pitchFamily="34" charset="0"/>
                <a:cs typeface="Calibri" panose="020F0502020204030204" pitchFamily="34" charset="0"/>
              </a:rPr>
              <a:t>There is an improved capacity in form of knowledge and skills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F6E9-79C2-491F-9E19-6BC196FB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1499"/>
          </a:xfrm>
        </p:spPr>
        <p:txBody>
          <a:bodyPr/>
          <a:lstStyle/>
          <a:p>
            <a:pPr algn="l"/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Intention To Test For HIV And Receive Results In The Next Six Months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C05CAB-E6EA-4217-836E-C93E62406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807964"/>
              </p:ext>
            </p:extLst>
          </p:nvPr>
        </p:nvGraphicFramePr>
        <p:xfrm>
          <a:off x="762000" y="914400"/>
          <a:ext cx="9829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593F3B-FCBE-4D50-BF1D-29A54F181991}"/>
              </a:ext>
            </a:extLst>
          </p:cNvPr>
          <p:cNvSpPr txBox="1"/>
          <p:nvPr/>
        </p:nvSpPr>
        <p:spPr>
          <a:xfrm>
            <a:off x="3300142" y="5634835"/>
            <a:ext cx="6003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Baseline n=3864, End-line n =3531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3501887-6F3D-4855-8D85-8E59145A3585}"/>
              </a:ext>
            </a:extLst>
          </p:cNvPr>
          <p:cNvSpPr/>
          <p:nvPr/>
        </p:nvSpPr>
        <p:spPr>
          <a:xfrm>
            <a:off x="11073539" y="1752600"/>
            <a:ext cx="712922" cy="446701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4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8374-83A7-4005-B3D3-E2C8076F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9317"/>
          </a:xfrm>
        </p:spPr>
        <p:txBody>
          <a:bodyPr/>
          <a:lstStyle/>
          <a:p>
            <a:pPr algn="l"/>
            <a:r>
              <a:rPr lang="en-US" sz="3300" b="1" dirty="0">
                <a:latin typeface="+mn-lt"/>
                <a:cs typeface="Arial" panose="020B0604020202020204" pitchFamily="34" charset="0"/>
              </a:rPr>
              <a:t>Changes In Comprehensive Knowledge On Condom Use By Life Stage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55A2AC1-F344-4888-B653-550422362A9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06885" y="709612"/>
          <a:ext cx="6654823" cy="532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B89B744-73E2-42E3-8021-6394EBE23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224" y="1889516"/>
            <a:ext cx="2136777" cy="395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0BD93-7192-4BC5-AAF2-47D64DFDF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224" y="1101726"/>
            <a:ext cx="2113267" cy="375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B60A9-E269-4A9F-A7EB-FEE397C52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534" y="2697166"/>
            <a:ext cx="2238372" cy="333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287F81-1BEA-41E4-8923-2F3D79AD7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1535" y="3552825"/>
            <a:ext cx="2143125" cy="247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F46371-6D87-406E-96D8-F0D95055C90E}"/>
              </a:ext>
            </a:extLst>
          </p:cNvPr>
          <p:cNvSpPr txBox="1"/>
          <p:nvPr/>
        </p:nvSpPr>
        <p:spPr>
          <a:xfrm>
            <a:off x="8796998" y="746461"/>
            <a:ext cx="123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Life stage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E5870D-9843-4894-88DD-82B19BAC3FD0}"/>
              </a:ext>
            </a:extLst>
          </p:cNvPr>
          <p:cNvSpPr txBox="1"/>
          <p:nvPr/>
        </p:nvSpPr>
        <p:spPr>
          <a:xfrm>
            <a:off x="8866507" y="1579944"/>
            <a:ext cx="123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Life stage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E11A6-37EF-4382-A689-65131860D517}"/>
              </a:ext>
            </a:extLst>
          </p:cNvPr>
          <p:cNvSpPr txBox="1"/>
          <p:nvPr/>
        </p:nvSpPr>
        <p:spPr>
          <a:xfrm>
            <a:off x="8866507" y="2409663"/>
            <a:ext cx="123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Life stage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5A5BE-BDF2-4D2F-87F0-01F5FEDC0222}"/>
              </a:ext>
            </a:extLst>
          </p:cNvPr>
          <p:cNvSpPr txBox="1"/>
          <p:nvPr/>
        </p:nvSpPr>
        <p:spPr>
          <a:xfrm>
            <a:off x="8882071" y="3221831"/>
            <a:ext cx="123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Life stage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B1ADE-4880-488C-9422-80E06FED4CEB}"/>
              </a:ext>
            </a:extLst>
          </p:cNvPr>
          <p:cNvSpPr txBox="1"/>
          <p:nvPr/>
        </p:nvSpPr>
        <p:spPr>
          <a:xfrm>
            <a:off x="2232537" y="6319335"/>
            <a:ext cx="718084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Overall n Baseline 4012, End-line 3563</a:t>
            </a:r>
          </a:p>
        </p:txBody>
      </p:sp>
    </p:spTree>
    <p:extLst>
      <p:ext uri="{BB962C8B-B14F-4D97-AF65-F5344CB8AC3E}">
        <p14:creationId xmlns:p14="http://schemas.microsoft.com/office/powerpoint/2010/main" val="227396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82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</a:rPr>
              <a:t>Key Results And Lessons Learned</a:t>
            </a:r>
            <a:endParaRPr kumimoji="0" lang="en-US" sz="4000" b="1" i="0" u="none" strike="noStrike" kern="1200" cap="none" spc="0" normalizeH="0" baseline="0" noProof="0" dirty="0">
              <a:ln w="0"/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768706"/>
            <a:ext cx="11353800" cy="594547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285750" indent="-285750" defTabSz="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85763" marR="0" lvl="0" indent="-385763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Audiences move on quickly; need to often refresh messages </a:t>
            </a:r>
          </a:p>
          <a:p>
            <a:pPr marL="385763" lvl="0" indent="-3857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Need differentiated approaches &amp; tactics depending on audience needs</a:t>
            </a:r>
          </a:p>
          <a:p>
            <a:pPr marL="385763" lvl="0" indent="-3857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Interactive</a:t>
            </a:r>
            <a:r>
              <a:rPr kumimoji="0" lang="en-US" sz="30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radio is more effective  </a:t>
            </a:r>
          </a:p>
          <a:p>
            <a:pPr marL="385763" marR="0" lvl="0" indent="-385763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000" kern="0" baseline="0" dirty="0">
                <a:latin typeface="Calibri" panose="020F0502020204030204" pitchFamily="34" charset="0"/>
                <a:cs typeface="Calibri" panose="020F0502020204030204" pitchFamily="34" charset="0"/>
              </a:rPr>
              <a:t>Prescriptive/commanding communication by </a:t>
            </a:r>
            <a:r>
              <a:rPr lang="en-US" sz="3000" kern="0" dirty="0">
                <a:latin typeface="Calibri" panose="020F0502020204030204" pitchFamily="34" charset="0"/>
                <a:cs typeface="Calibri" panose="020F0502020204030204" pitchFamily="34" charset="0"/>
              </a:rPr>
              <a:t>gate keepers to young adults doesn’t work </a:t>
            </a:r>
          </a:p>
          <a:p>
            <a:pPr marL="385763" lvl="0" indent="-3857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kern="0" dirty="0">
                <a:latin typeface="Calibri" panose="020F0502020204030204" pitchFamily="34" charset="0"/>
                <a:cs typeface="Calibri" panose="020F0502020204030204" pitchFamily="34" charset="0"/>
              </a:rPr>
              <a:t>Tactical balance between IPC and mass media for reinforcement</a:t>
            </a:r>
          </a:p>
          <a:p>
            <a:pPr marL="385763" lvl="0" indent="-385763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kern="0" dirty="0">
                <a:latin typeface="Calibri" panose="020F0502020204030204" pitchFamily="34" charset="0"/>
                <a:cs typeface="Calibri" panose="020F0502020204030204" pitchFamily="34" charset="0"/>
              </a:rPr>
              <a:t>Appropriate IPC structure for mobilization “Birds of a feather …..”</a:t>
            </a:r>
          </a:p>
        </p:txBody>
      </p:sp>
    </p:spTree>
    <p:extLst>
      <p:ext uri="{BB962C8B-B14F-4D97-AF65-F5344CB8AC3E}">
        <p14:creationId xmlns:p14="http://schemas.microsoft.com/office/powerpoint/2010/main" val="36550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820"/>
            <a:ext cx="4179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0"/>
              </a:rPr>
              <a:t>Recommendations</a:t>
            </a:r>
            <a:endParaRPr kumimoji="0" lang="en-US" sz="4000" b="1" i="0" u="none" strike="noStrike" kern="1200" cap="none" spc="0" normalizeH="0" baseline="0" noProof="0" dirty="0">
              <a:ln w="0"/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27937"/>
            <a:ext cx="11353800" cy="50990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285750" indent="-285750" defTabSz="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85763" lvl="0" indent="-3857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kern="0" dirty="0">
                <a:latin typeface="Calibri" panose="020F0502020204030204" pitchFamily="34" charset="0"/>
                <a:cs typeface="Calibri" panose="020F0502020204030204" pitchFamily="34" charset="0"/>
              </a:rPr>
              <a:t>There is need to increase and sustain investment in SBC programs if we are to achieve Universal Health Coverage</a:t>
            </a:r>
          </a:p>
          <a:p>
            <a:pPr marL="385763" lvl="0" indent="-3857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kern="0" dirty="0">
                <a:latin typeface="Calibri" panose="020F0502020204030204" pitchFamily="34" charset="0"/>
                <a:cs typeface="Calibri" panose="020F0502020204030204" pitchFamily="34" charset="0"/>
              </a:rPr>
              <a:t>Prioritize Health Promotion as a sustainable way of transforming the health service delivery sector.</a:t>
            </a:r>
          </a:p>
          <a:p>
            <a:pPr marL="385763" lvl="0" indent="-3857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kern="0" dirty="0">
                <a:latin typeface="Calibri" panose="020F0502020204030204" pitchFamily="34" charset="0"/>
                <a:cs typeface="Calibri" panose="020F0502020204030204" pitchFamily="34" charset="0"/>
              </a:rPr>
              <a:t>SBC goes beyond messaging around disease area but the entire human ecosystem which needs an enabling environment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3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0328C-7549-412E-B8CE-D6314D7676F4}"/>
              </a:ext>
            </a:extLst>
          </p:cNvPr>
          <p:cNvSpPr/>
          <p:nvPr/>
        </p:nvSpPr>
        <p:spPr>
          <a:xfrm>
            <a:off x="538163" y="1219200"/>
            <a:ext cx="11525250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n-US" sz="4400" b="1" dirty="0"/>
              <a:t>Headache/Pain</a:t>
            </a:r>
          </a:p>
          <a:p>
            <a:pPr lvl="0"/>
            <a:r>
              <a:rPr lang="en-US" sz="4400" i="1" dirty="0"/>
              <a:t>Tabs Panadol</a:t>
            </a:r>
          </a:p>
          <a:p>
            <a:pPr lvl="0"/>
            <a:r>
              <a:rPr lang="en-US" sz="4400" i="1" dirty="0"/>
              <a:t>ii </a:t>
            </a:r>
            <a:r>
              <a:rPr lang="en-US" sz="4400" i="1" dirty="0" err="1"/>
              <a:t>tds</a:t>
            </a:r>
            <a:r>
              <a:rPr lang="en-US" sz="4400" i="1" dirty="0"/>
              <a:t> X 3/7 (3 times a day)</a:t>
            </a:r>
          </a:p>
          <a:p>
            <a:pPr lvl="0"/>
            <a:r>
              <a:rPr lang="en-US" sz="4400" b="1" i="1" dirty="0"/>
              <a:t>Is it 6 tablets in 12 hours or 6 tablets in 24 hours?</a:t>
            </a:r>
          </a:p>
          <a:p>
            <a:pPr lvl="0"/>
            <a:endParaRPr lang="en-US" sz="4400" i="1" dirty="0"/>
          </a:p>
          <a:p>
            <a:pPr marL="514350" lvl="0" indent="-514350">
              <a:buAutoNum type="arabicParenR"/>
            </a:pPr>
            <a:endParaRPr lang="en-UG" sz="3200" dirty="0"/>
          </a:p>
        </p:txBody>
      </p:sp>
      <p:sp>
        <p:nvSpPr>
          <p:cNvPr id="62467" name="TextBox 2">
            <a:extLst>
              <a:ext uri="{FF2B5EF4-FFF2-40B4-BE49-F238E27FC236}">
                <a16:creationId xmlns:a16="http://schemas.microsoft.com/office/drawing/2014/main" id="{803E7BA7-5404-4B24-A9A9-BA2103FD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34963"/>
            <a:ext cx="10556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entury Gothic" panose="020B0502020202020204" pitchFamily="34" charset="0"/>
              </a:rPr>
              <a:t>HEALTH PROMOTION SECTOR</a:t>
            </a:r>
          </a:p>
        </p:txBody>
      </p:sp>
    </p:spTree>
    <p:extLst>
      <p:ext uri="{BB962C8B-B14F-4D97-AF65-F5344CB8AC3E}">
        <p14:creationId xmlns:p14="http://schemas.microsoft.com/office/powerpoint/2010/main" val="1871976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mose Zikusooka\Documents\CHC\1111994-11-1300720223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b="33669"/>
          <a:stretch>
            <a:fillRect/>
          </a:stretch>
        </p:blipFill>
        <p:spPr bwMode="auto">
          <a:xfrm>
            <a:off x="1828800" y="440836"/>
            <a:ext cx="8000999" cy="50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0328C-7549-412E-B8CE-D6314D7676F4}"/>
              </a:ext>
            </a:extLst>
          </p:cNvPr>
          <p:cNvSpPr/>
          <p:nvPr/>
        </p:nvSpPr>
        <p:spPr>
          <a:xfrm>
            <a:off x="873125" y="1219200"/>
            <a:ext cx="10556875" cy="52322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000" b="1" dirty="0"/>
              <a:t>MALARIA TREATMENT</a:t>
            </a:r>
          </a:p>
          <a:p>
            <a:pPr lvl="0"/>
            <a:r>
              <a:rPr lang="en-US" sz="3000" b="1" u="sng" dirty="0" err="1"/>
              <a:t>Chloroquin</a:t>
            </a:r>
            <a:endParaRPr lang="en-US" sz="3000" b="1" u="sng" dirty="0"/>
          </a:p>
          <a:p>
            <a:pPr marL="514350" lvl="0" indent="-514350">
              <a:buAutoNum type="arabicParenR"/>
            </a:pPr>
            <a:r>
              <a:rPr lang="en-US" sz="3000" i="1" dirty="0"/>
              <a:t>Take 4 start</a:t>
            </a:r>
          </a:p>
          <a:p>
            <a:pPr marL="514350" lvl="0" indent="-514350">
              <a:buAutoNum type="arabicParenR"/>
            </a:pPr>
            <a:r>
              <a:rPr lang="en-US" sz="3000" i="1" dirty="0"/>
              <a:t>2 after 6 hours</a:t>
            </a:r>
          </a:p>
          <a:p>
            <a:pPr marL="514350" lvl="0" indent="-514350">
              <a:buAutoNum type="arabicParenR"/>
            </a:pPr>
            <a:r>
              <a:rPr lang="en-US" sz="3000" i="1" dirty="0"/>
              <a:t>2 daily for 3 days</a:t>
            </a:r>
          </a:p>
          <a:p>
            <a:pPr lvl="0"/>
            <a:r>
              <a:rPr lang="en-US" sz="3000" b="1" i="1" dirty="0"/>
              <a:t>Exit Polls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i="1" dirty="0"/>
              <a:t>Take 4 tablets and then 2,2,2 until you finish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i="1" dirty="0"/>
              <a:t>Take 4 tablets and 2 everyday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i="1" dirty="0"/>
              <a:t>Take 4 tablets and then 2 every week</a:t>
            </a:r>
          </a:p>
          <a:p>
            <a:pPr lvl="0"/>
            <a:endParaRPr lang="en-US" sz="3200" i="1" dirty="0"/>
          </a:p>
          <a:p>
            <a:pPr marL="514350" lvl="0" indent="-514350">
              <a:buAutoNum type="arabicParenR"/>
            </a:pPr>
            <a:endParaRPr lang="en-UG" sz="3200" dirty="0"/>
          </a:p>
        </p:txBody>
      </p:sp>
      <p:sp>
        <p:nvSpPr>
          <p:cNvPr id="62467" name="TextBox 2">
            <a:extLst>
              <a:ext uri="{FF2B5EF4-FFF2-40B4-BE49-F238E27FC236}">
                <a16:creationId xmlns:a16="http://schemas.microsoft.com/office/drawing/2014/main" id="{803E7BA7-5404-4B24-A9A9-BA2103FD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6598"/>
            <a:ext cx="10556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entury Gothic" panose="020B0502020202020204" pitchFamily="34" charset="0"/>
              </a:rPr>
              <a:t>HEALTH PROMOTION SECTOR</a:t>
            </a:r>
          </a:p>
        </p:txBody>
      </p:sp>
    </p:spTree>
    <p:extLst>
      <p:ext uri="{BB962C8B-B14F-4D97-AF65-F5344CB8AC3E}">
        <p14:creationId xmlns:p14="http://schemas.microsoft.com/office/powerpoint/2010/main" val="413045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0328C-7549-412E-B8CE-D6314D7676F4}"/>
              </a:ext>
            </a:extLst>
          </p:cNvPr>
          <p:cNvSpPr/>
          <p:nvPr/>
        </p:nvSpPr>
        <p:spPr>
          <a:xfrm>
            <a:off x="381000" y="1134844"/>
            <a:ext cx="11125200" cy="5570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Have had previous HC initiatives like DISH I and DISH II followed by AFFORD 1&amp; 2 and HCP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The effectiveness appeared unclear and not well translated into health outcomes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Then Communication for Healthy Communities (CHC) which was unique as an integrated health project looking at the 6 thematic areas of health unlike previous ones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It was not focused on disease specific communication but rather looking at key health issues across the different life stages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G" sz="3600" dirty="0"/>
          </a:p>
        </p:txBody>
      </p:sp>
      <p:sp>
        <p:nvSpPr>
          <p:cNvPr id="62467" name="TextBox 2">
            <a:extLst>
              <a:ext uri="{FF2B5EF4-FFF2-40B4-BE49-F238E27FC236}">
                <a16:creationId xmlns:a16="http://schemas.microsoft.com/office/drawing/2014/main" id="{803E7BA7-5404-4B24-A9A9-BA2103FD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10556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Background</a:t>
            </a:r>
            <a:r>
              <a:rPr lang="en-US" altLang="en-US" sz="48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27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Box 1"/>
          <p:cNvSpPr txBox="1">
            <a:spLocks noChangeArrowheads="1"/>
          </p:cNvSpPr>
          <p:nvPr/>
        </p:nvSpPr>
        <p:spPr bwMode="auto">
          <a:xfrm>
            <a:off x="490538" y="112713"/>
            <a:ext cx="10817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800080"/>
                </a:solidFill>
                <a:latin typeface="Verdana" panose="020B0604030504040204" pitchFamily="34" charset="0"/>
              </a:rPr>
              <a:t>Goal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538" y="1193800"/>
            <a:ext cx="11218862" cy="2554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Support GoU, USG IPs and other partners to design and implement quality health communication interventions that contribute to </a:t>
            </a: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reduction in HIV Infections, total fertility, maternal &amp; child mortality, malnutrition, malaria &amp; tuberculosis.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523875" y="4094163"/>
            <a:ext cx="3151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800080"/>
                </a:solidFill>
                <a:latin typeface="Verdana" panose="020B0604030504040204" pitchFamily="34" charset="0"/>
              </a:rPr>
              <a:t>Mandate</a:t>
            </a:r>
          </a:p>
        </p:txBody>
      </p:sp>
      <p:sp>
        <p:nvSpPr>
          <p:cNvPr id="137221" name="TextBox 1"/>
          <p:cNvSpPr txBox="1">
            <a:spLocks noChangeArrowheads="1"/>
          </p:cNvSpPr>
          <p:nvPr/>
        </p:nvSpPr>
        <p:spPr bwMode="auto">
          <a:xfrm>
            <a:off x="465138" y="4926013"/>
            <a:ext cx="115458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Evidence based HC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Coordination of HC interventions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Research &amp; Knowledge Management to enhance HC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724025" y="476250"/>
            <a:ext cx="9504363" cy="887186"/>
          </a:xfrm>
        </p:spPr>
        <p:txBody>
          <a:bodyPr>
            <a:normAutofit fontScale="90000"/>
          </a:bodyPr>
          <a:lstStyle/>
          <a:p>
            <a:r>
              <a:rPr lang="en-US" altLang="en-US" sz="6000" dirty="0"/>
              <a:t>Thinking? 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653143" y="1649185"/>
            <a:ext cx="10895239" cy="4838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200" dirty="0"/>
              <a:t>How do we get people to talk about their life with a focus on health?</a:t>
            </a:r>
          </a:p>
          <a:p>
            <a:r>
              <a:rPr lang="en-US" altLang="en-US" sz="3200" dirty="0"/>
              <a:t>How do we stay interesting? </a:t>
            </a:r>
          </a:p>
          <a:p>
            <a:r>
              <a:rPr lang="en-US" altLang="en-US" sz="3200" dirty="0"/>
              <a:t>How do we provoke thought &amp; stimulate dialogue?</a:t>
            </a:r>
          </a:p>
          <a:p>
            <a:r>
              <a:rPr lang="en-US" altLang="en-US" sz="3200" dirty="0"/>
              <a:t>How do we hear about their solutions and complement them with motivation to take key actions?</a:t>
            </a:r>
          </a:p>
          <a:p>
            <a:r>
              <a:rPr lang="en-US" altLang="en-US" sz="3200" dirty="0"/>
              <a:t>How do we link mass media &amp;  print to IPC?</a:t>
            </a:r>
          </a:p>
          <a:p>
            <a:r>
              <a:rPr lang="en-US" altLang="en-US" dirty="0"/>
              <a:t>How do we </a:t>
            </a:r>
            <a:r>
              <a:rPr lang="en-US" altLang="en-US"/>
              <a:t>improve coordination</a:t>
            </a:r>
            <a:endParaRPr lang="en-US" altLang="en-US" sz="3200" dirty="0"/>
          </a:p>
          <a:p>
            <a:endParaRPr lang="en-US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0328C-7549-412E-B8CE-D6314D7676F4}"/>
              </a:ext>
            </a:extLst>
          </p:cNvPr>
          <p:cNvSpPr/>
          <p:nvPr/>
        </p:nvSpPr>
        <p:spPr>
          <a:xfrm>
            <a:off x="304800" y="1604963"/>
            <a:ext cx="11525250" cy="4355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/>
            </a:pPr>
            <a:r>
              <a:rPr lang="en-US" sz="3600" dirty="0">
                <a:solidFill>
                  <a:srgbClr val="404040"/>
                </a:solidFill>
              </a:rPr>
              <a:t>Innovative health communication approaches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/>
            </a:pPr>
            <a:r>
              <a:rPr lang="en-US" sz="3600" dirty="0">
                <a:solidFill>
                  <a:srgbClr val="404040"/>
                </a:solidFill>
              </a:rPr>
              <a:t>Capacity strengthening &amp; on-going Technical Assistance to GoU and partners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/>
            </a:pPr>
            <a:r>
              <a:rPr lang="en-US" sz="3600" dirty="0">
                <a:solidFill>
                  <a:srgbClr val="404040"/>
                </a:solidFill>
              </a:rPr>
              <a:t>Increased coordination &amp; collaboration through BCC WG and various national TWGs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/>
            </a:pPr>
            <a:r>
              <a:rPr lang="en-US" sz="3600" dirty="0">
                <a:solidFill>
                  <a:srgbClr val="404040"/>
                </a:solidFill>
              </a:rPr>
              <a:t>Research and knowledge management for health communication </a:t>
            </a:r>
          </a:p>
        </p:txBody>
      </p:sp>
      <p:sp>
        <p:nvSpPr>
          <p:cNvPr id="62467" name="TextBox 2">
            <a:extLst>
              <a:ext uri="{FF2B5EF4-FFF2-40B4-BE49-F238E27FC236}">
                <a16:creationId xmlns:a16="http://schemas.microsoft.com/office/drawing/2014/main" id="{803E7BA7-5404-4B24-A9A9-BA2103FD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34963"/>
            <a:ext cx="10556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entury Gothic" panose="020B0502020202020204" pitchFamily="34" charset="0"/>
              </a:rPr>
              <a:t>Approaches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113" y="1389063"/>
            <a:ext cx="11169650" cy="4956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b="1" i="1" dirty="0">
                <a:solidFill>
                  <a:schemeClr val="tx1"/>
                </a:solidFill>
              </a:rPr>
              <a:t>HC Audit </a:t>
            </a:r>
            <a:r>
              <a:rPr lang="en-US" altLang="en-US" sz="3200" dirty="0">
                <a:solidFill>
                  <a:schemeClr val="tx1"/>
                </a:solidFill>
              </a:rPr>
              <a:t>– reviewed over 50 MOH, UAC and USG IP strategies and relevant policies in the areas of: HIV/AIDS, Malaria, FP, Nutrition, MCH and TB.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b="1" i="1" dirty="0">
                <a:solidFill>
                  <a:schemeClr val="tx1"/>
                </a:solidFill>
              </a:rPr>
              <a:t>Meetings </a:t>
            </a:r>
            <a:r>
              <a:rPr lang="en-US" altLang="en-US" sz="3200" dirty="0">
                <a:solidFill>
                  <a:schemeClr val="tx1"/>
                </a:solidFill>
              </a:rPr>
              <a:t>and interactions with MOH, UAC and USG IPs.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b="1" i="1" dirty="0">
                <a:solidFill>
                  <a:schemeClr val="tx1"/>
                </a:solidFill>
              </a:rPr>
              <a:t>National design workshop </a:t>
            </a:r>
            <a:r>
              <a:rPr lang="en-US" altLang="en-US" sz="3200" dirty="0">
                <a:solidFill>
                  <a:schemeClr val="tx1"/>
                </a:solidFill>
              </a:rPr>
              <a:t>in February 2014 with over 80 IPs.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b="1" i="1" dirty="0">
                <a:solidFill>
                  <a:schemeClr val="tx1"/>
                </a:solidFill>
              </a:rPr>
              <a:t>17 regional design workshops </a:t>
            </a:r>
            <a:r>
              <a:rPr lang="en-US" altLang="en-US" sz="3200" dirty="0">
                <a:solidFill>
                  <a:schemeClr val="tx1"/>
                </a:solidFill>
              </a:rPr>
              <a:t>involving in Central, Western, SW, Northern, West Nile, Karamoja and Eastern regions in March 2014. </a:t>
            </a:r>
          </a:p>
        </p:txBody>
      </p:sp>
      <p:sp>
        <p:nvSpPr>
          <p:cNvPr id="142339" name="Title 1"/>
          <p:cNvSpPr>
            <a:spLocks noGrp="1"/>
          </p:cNvSpPr>
          <p:nvPr>
            <p:ph type="title"/>
          </p:nvPr>
        </p:nvSpPr>
        <p:spPr>
          <a:xfrm>
            <a:off x="306388" y="304800"/>
            <a:ext cx="8310562" cy="7016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4800" b="1" dirty="0">
                <a:solidFill>
                  <a:srgbClr val="80008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Design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6110</TotalTime>
  <Words>1855</Words>
  <Application>Microsoft Office PowerPoint</Application>
  <PresentationFormat>Widescreen</PresentationFormat>
  <Paragraphs>246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Bradley Hand ITC</vt:lpstr>
      <vt:lpstr>Calibri</vt:lpstr>
      <vt:lpstr>Century Gothic</vt:lpstr>
      <vt:lpstr>Tw Cen MT</vt:lpstr>
      <vt:lpstr>Verdana</vt:lpstr>
      <vt:lpstr>Wingdings</vt:lpstr>
      <vt:lpstr>Wingdings 3</vt:lpstr>
      <vt:lpstr>Office Theme</vt:lpstr>
      <vt:lpstr>1_Office Theme</vt:lpstr>
      <vt:lpstr>1_Wisp</vt:lpstr>
      <vt:lpstr>2_Wisp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Thinking?  </vt:lpstr>
      <vt:lpstr>PowerPoint Presentation</vt:lpstr>
      <vt:lpstr>Design Process</vt:lpstr>
      <vt:lpstr>Key observations </vt:lpstr>
      <vt:lpstr>Thank you Now over to you Sheila</vt:lpstr>
      <vt:lpstr>PowerPoint Presentation</vt:lpstr>
      <vt:lpstr>PowerPoint Presentation</vt:lpstr>
      <vt:lpstr>Determinants/Barriers To Action </vt:lpstr>
      <vt:lpstr>Development Process </vt:lpstr>
      <vt:lpstr>Life Stage Approach</vt:lpstr>
      <vt:lpstr>PowerPoint Presentation</vt:lpstr>
      <vt:lpstr>PowerPoint Presentation</vt:lpstr>
      <vt:lpstr>Execution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Intention To Test For HIV And Receive Results In The Next Six Months </vt:lpstr>
      <vt:lpstr>Changes In Comprehensive Knowledge On Condom Use By Life Stage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from the CHC PLHIVs workshop in Masaka</dc:title>
  <dc:creator>Aggrey</dc:creator>
  <cp:lastModifiedBy>Armstrong Mukundane</cp:lastModifiedBy>
  <cp:revision>398</cp:revision>
  <cp:lastPrinted>2019-11-05T14:41:14Z</cp:lastPrinted>
  <dcterms:created xsi:type="dcterms:W3CDTF">2014-10-13T16:49:23Z</dcterms:created>
  <dcterms:modified xsi:type="dcterms:W3CDTF">2019-11-07T07:48:45Z</dcterms:modified>
</cp:coreProperties>
</file>