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32" r:id="rId4"/>
    <p:sldMasterId id="2147483738" r:id="rId5"/>
    <p:sldMasterId id="2147483744" r:id="rId6"/>
  </p:sldMasterIdLst>
  <p:notesMasterIdLst>
    <p:notesMasterId r:id="rId28"/>
  </p:notesMasterIdLst>
  <p:sldIdLst>
    <p:sldId id="256" r:id="rId7"/>
    <p:sldId id="283" r:id="rId8"/>
    <p:sldId id="294" r:id="rId9"/>
    <p:sldId id="295" r:id="rId10"/>
    <p:sldId id="301" r:id="rId11"/>
    <p:sldId id="302" r:id="rId12"/>
    <p:sldId id="308" r:id="rId13"/>
    <p:sldId id="275" r:id="rId14"/>
    <p:sldId id="297" r:id="rId15"/>
    <p:sldId id="298" r:id="rId16"/>
    <p:sldId id="310" r:id="rId17"/>
    <p:sldId id="277" r:id="rId18"/>
    <p:sldId id="299" r:id="rId19"/>
    <p:sldId id="305" r:id="rId20"/>
    <p:sldId id="287" r:id="rId21"/>
    <p:sldId id="306" r:id="rId22"/>
    <p:sldId id="307" r:id="rId23"/>
    <p:sldId id="311" r:id="rId24"/>
    <p:sldId id="303" r:id="rId25"/>
    <p:sldId id="30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hinji Gitahi" initials="GG" lastIdx="10" clrIdx="0">
    <p:extLst>
      <p:ext uri="{19B8F6BF-5375-455C-9EA6-DF929625EA0E}">
        <p15:presenceInfo xmlns:p15="http://schemas.microsoft.com/office/powerpoint/2012/main" userId="S-1-5-21-180436551-2256639687-188795007-14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86054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0F14E-2304-404A-A555-0AD9AA63A91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30A7D0-0C88-475B-ABD6-48F1C306A6D1}">
      <dgm:prSet phldrT="[Text]"/>
      <dgm:spPr/>
      <dgm:t>
        <a:bodyPr/>
        <a:lstStyle/>
        <a:p>
          <a:r>
            <a:rPr lang="en-US" dirty="0" smtClean="0"/>
            <a:t>Netherlands</a:t>
          </a:r>
          <a:endParaRPr lang="en-US" dirty="0"/>
        </a:p>
      </dgm:t>
    </dgm:pt>
    <dgm:pt modelId="{56B87841-4E0F-4449-A217-A8D7483FCBB2}" type="parTrans" cxnId="{F7378FDA-9C65-4564-8FD7-97468DF873FC}">
      <dgm:prSet/>
      <dgm:spPr/>
      <dgm:t>
        <a:bodyPr/>
        <a:lstStyle/>
        <a:p>
          <a:endParaRPr lang="en-US"/>
        </a:p>
      </dgm:t>
    </dgm:pt>
    <dgm:pt modelId="{65E3BD13-C190-4CAC-A102-63DB98A8065F}" type="sibTrans" cxnId="{F7378FDA-9C65-4564-8FD7-97468DF873FC}">
      <dgm:prSet/>
      <dgm:spPr/>
      <dgm:t>
        <a:bodyPr/>
        <a:lstStyle/>
        <a:p>
          <a:endParaRPr lang="en-US"/>
        </a:p>
      </dgm:t>
    </dgm:pt>
    <dgm:pt modelId="{E56CB237-03FC-418B-9A6D-1DDC22C80064}">
      <dgm:prSet phldrT="[Text]"/>
      <dgm:spPr/>
      <dgm:t>
        <a:bodyPr/>
        <a:lstStyle/>
        <a:p>
          <a:r>
            <a:rPr lang="en-US" dirty="0" smtClean="0"/>
            <a:t>$850 B</a:t>
          </a:r>
          <a:endParaRPr lang="en-US" dirty="0"/>
        </a:p>
      </dgm:t>
    </dgm:pt>
    <dgm:pt modelId="{408B3EA3-7610-4BFA-8D9A-28D4CC9424D1}" type="parTrans" cxnId="{45623F19-86BC-4A66-B636-1A7A4917E726}">
      <dgm:prSet/>
      <dgm:spPr/>
      <dgm:t>
        <a:bodyPr/>
        <a:lstStyle/>
        <a:p>
          <a:endParaRPr lang="en-US"/>
        </a:p>
      </dgm:t>
    </dgm:pt>
    <dgm:pt modelId="{70A7A49A-46A9-49A2-82A0-FA9A89030EF3}" type="sibTrans" cxnId="{45623F19-86BC-4A66-B636-1A7A4917E726}">
      <dgm:prSet/>
      <dgm:spPr/>
      <dgm:t>
        <a:bodyPr/>
        <a:lstStyle/>
        <a:p>
          <a:endParaRPr lang="en-US"/>
        </a:p>
      </dgm:t>
    </dgm:pt>
    <dgm:pt modelId="{05CA22CB-4761-4794-A391-60C0963811B1}">
      <dgm:prSet phldrT="[Text]"/>
      <dgm:spPr/>
      <dgm:t>
        <a:bodyPr/>
        <a:lstStyle/>
        <a:p>
          <a:r>
            <a:rPr lang="en-US" dirty="0" smtClean="0"/>
            <a:t>$170 B</a:t>
          </a:r>
          <a:endParaRPr lang="en-US" dirty="0"/>
        </a:p>
      </dgm:t>
    </dgm:pt>
    <dgm:pt modelId="{953095E7-ABA7-4AAA-92C6-B4B04040AF3E}" type="parTrans" cxnId="{35D5AF07-6B1F-4119-AA57-225FB2F447CC}">
      <dgm:prSet/>
      <dgm:spPr/>
      <dgm:t>
        <a:bodyPr/>
        <a:lstStyle/>
        <a:p>
          <a:endParaRPr lang="en-US"/>
        </a:p>
      </dgm:t>
    </dgm:pt>
    <dgm:pt modelId="{4B206158-0FE5-49ED-B8A4-E168F98E2450}" type="sibTrans" cxnId="{35D5AF07-6B1F-4119-AA57-225FB2F447CC}">
      <dgm:prSet/>
      <dgm:spPr/>
      <dgm:t>
        <a:bodyPr/>
        <a:lstStyle/>
        <a:p>
          <a:endParaRPr lang="en-US"/>
        </a:p>
      </dgm:t>
    </dgm:pt>
    <dgm:pt modelId="{AF3EAA61-8805-4460-BF08-63EFAFDC21ED}">
      <dgm:prSet phldrT="[Text]"/>
      <dgm:spPr/>
      <dgm:t>
        <a:bodyPr/>
        <a:lstStyle/>
        <a:p>
          <a:r>
            <a:rPr lang="en-US" dirty="0" smtClean="0"/>
            <a:t>Denmark</a:t>
          </a:r>
          <a:endParaRPr lang="en-US" dirty="0"/>
        </a:p>
      </dgm:t>
    </dgm:pt>
    <dgm:pt modelId="{B324B628-0A01-41B9-9820-922E2271A0E9}" type="parTrans" cxnId="{97C150BF-3010-4CA6-BA24-08B77BC59286}">
      <dgm:prSet/>
      <dgm:spPr/>
      <dgm:t>
        <a:bodyPr/>
        <a:lstStyle/>
        <a:p>
          <a:endParaRPr lang="en-US"/>
        </a:p>
      </dgm:t>
    </dgm:pt>
    <dgm:pt modelId="{62911BBA-A9CA-4510-8738-A474F4FAFB92}" type="sibTrans" cxnId="{97C150BF-3010-4CA6-BA24-08B77BC59286}">
      <dgm:prSet/>
      <dgm:spPr/>
      <dgm:t>
        <a:bodyPr/>
        <a:lstStyle/>
        <a:p>
          <a:endParaRPr lang="en-US"/>
        </a:p>
      </dgm:t>
    </dgm:pt>
    <dgm:pt modelId="{1E7EE9E5-F628-47D3-9E8F-487D45B8AC50}">
      <dgm:prSet phldrT="[Text]"/>
      <dgm:spPr/>
      <dgm:t>
        <a:bodyPr/>
        <a:lstStyle/>
        <a:p>
          <a:r>
            <a:rPr lang="en-US" dirty="0" smtClean="0"/>
            <a:t>$325 B</a:t>
          </a:r>
          <a:endParaRPr lang="en-US" dirty="0"/>
        </a:p>
      </dgm:t>
    </dgm:pt>
    <dgm:pt modelId="{71EC7F99-F4CF-4134-8DFB-7BA06DA5F117}" type="parTrans" cxnId="{5A10CB8A-5045-48F6-89B7-5D1CA88B173C}">
      <dgm:prSet/>
      <dgm:spPr/>
      <dgm:t>
        <a:bodyPr/>
        <a:lstStyle/>
        <a:p>
          <a:endParaRPr lang="en-US"/>
        </a:p>
      </dgm:t>
    </dgm:pt>
    <dgm:pt modelId="{2B6AFB00-567D-4A7F-B9D4-94B05DE12FE6}" type="sibTrans" cxnId="{5A10CB8A-5045-48F6-89B7-5D1CA88B173C}">
      <dgm:prSet/>
      <dgm:spPr/>
      <dgm:t>
        <a:bodyPr/>
        <a:lstStyle/>
        <a:p>
          <a:endParaRPr lang="en-US"/>
        </a:p>
      </dgm:t>
    </dgm:pt>
    <dgm:pt modelId="{D195E132-C2EB-41F8-88B8-B2EA77E2FFE9}">
      <dgm:prSet phldrT="[Text]"/>
      <dgm:spPr/>
      <dgm:t>
        <a:bodyPr/>
        <a:lstStyle/>
        <a:p>
          <a:r>
            <a:rPr lang="en-US" dirty="0" smtClean="0"/>
            <a:t>$65 B</a:t>
          </a:r>
          <a:endParaRPr lang="en-US" dirty="0"/>
        </a:p>
      </dgm:t>
    </dgm:pt>
    <dgm:pt modelId="{CD934C10-6C1D-4060-AF80-6747FC26EB11}" type="parTrans" cxnId="{6B771BE5-8086-45D2-9D3F-B225FEB99A69}">
      <dgm:prSet/>
      <dgm:spPr/>
      <dgm:t>
        <a:bodyPr/>
        <a:lstStyle/>
        <a:p>
          <a:endParaRPr lang="en-US"/>
        </a:p>
      </dgm:t>
    </dgm:pt>
    <dgm:pt modelId="{3F13F854-C6B7-4580-9CC9-8E19982F85F0}" type="sibTrans" cxnId="{6B771BE5-8086-45D2-9D3F-B225FEB99A69}">
      <dgm:prSet/>
      <dgm:spPr/>
      <dgm:t>
        <a:bodyPr/>
        <a:lstStyle/>
        <a:p>
          <a:endParaRPr lang="en-US"/>
        </a:p>
      </dgm:t>
    </dgm:pt>
    <dgm:pt modelId="{FC389DDC-4130-40FE-BFFC-CBD5263E1927}">
      <dgm:prSet phldrT="[Text]"/>
      <dgm:spPr/>
      <dgm:t>
        <a:bodyPr/>
        <a:lstStyle/>
        <a:p>
          <a:r>
            <a:rPr lang="en-US" dirty="0" smtClean="0"/>
            <a:t>SSA</a:t>
          </a:r>
          <a:endParaRPr lang="en-US" dirty="0"/>
        </a:p>
      </dgm:t>
    </dgm:pt>
    <dgm:pt modelId="{CDF022A7-5D5A-4339-9C67-C953465B69BC}" type="parTrans" cxnId="{908E0D01-913E-4DD1-9562-422839457B27}">
      <dgm:prSet/>
      <dgm:spPr/>
      <dgm:t>
        <a:bodyPr/>
        <a:lstStyle/>
        <a:p>
          <a:endParaRPr lang="en-US"/>
        </a:p>
      </dgm:t>
    </dgm:pt>
    <dgm:pt modelId="{7B8D3140-E343-44A7-9DEE-89DC3DA334E5}" type="sibTrans" cxnId="{908E0D01-913E-4DD1-9562-422839457B27}">
      <dgm:prSet/>
      <dgm:spPr/>
      <dgm:t>
        <a:bodyPr/>
        <a:lstStyle/>
        <a:p>
          <a:endParaRPr lang="en-US"/>
        </a:p>
      </dgm:t>
    </dgm:pt>
    <dgm:pt modelId="{5852546A-E003-48E6-AE56-29625AFA4610}">
      <dgm:prSet phldrT="[Text]"/>
      <dgm:spPr/>
      <dgm:t>
        <a:bodyPr/>
        <a:lstStyle/>
        <a:p>
          <a:r>
            <a:rPr lang="en-US" dirty="0" smtClean="0"/>
            <a:t>$ 1700 B</a:t>
          </a:r>
          <a:endParaRPr lang="en-US" dirty="0"/>
        </a:p>
      </dgm:t>
    </dgm:pt>
    <dgm:pt modelId="{1A97799B-62F8-499B-B310-6DFFE434624A}" type="parTrans" cxnId="{419D4B6F-F586-4AB7-A2C7-0220EBC0426A}">
      <dgm:prSet/>
      <dgm:spPr/>
      <dgm:t>
        <a:bodyPr/>
        <a:lstStyle/>
        <a:p>
          <a:endParaRPr lang="en-US"/>
        </a:p>
      </dgm:t>
    </dgm:pt>
    <dgm:pt modelId="{C5014F6B-C19B-42FA-96F8-A318ACEF0DA4}" type="sibTrans" cxnId="{419D4B6F-F586-4AB7-A2C7-0220EBC0426A}">
      <dgm:prSet/>
      <dgm:spPr/>
      <dgm:t>
        <a:bodyPr/>
        <a:lstStyle/>
        <a:p>
          <a:endParaRPr lang="en-US"/>
        </a:p>
      </dgm:t>
    </dgm:pt>
    <dgm:pt modelId="{D06C2975-7BFB-4A8B-9088-86EB737E5E86}">
      <dgm:prSet phldrT="[Text]"/>
      <dgm:spPr/>
      <dgm:t>
        <a:bodyPr/>
        <a:lstStyle/>
        <a:p>
          <a:r>
            <a:rPr lang="en-US" dirty="0" smtClean="0"/>
            <a:t>$51 B</a:t>
          </a:r>
          <a:endParaRPr lang="en-US" dirty="0"/>
        </a:p>
      </dgm:t>
    </dgm:pt>
    <dgm:pt modelId="{C38EE364-F45C-402B-88D2-39E28E6BBDF3}" type="parTrans" cxnId="{19E089A4-33E2-48BF-B2DD-958E73B38874}">
      <dgm:prSet/>
      <dgm:spPr/>
      <dgm:t>
        <a:bodyPr/>
        <a:lstStyle/>
        <a:p>
          <a:endParaRPr lang="en-US"/>
        </a:p>
      </dgm:t>
    </dgm:pt>
    <dgm:pt modelId="{A92F6D05-5CC1-4126-B91A-817B3841B3C2}" type="sibTrans" cxnId="{19E089A4-33E2-48BF-B2DD-958E73B38874}">
      <dgm:prSet/>
      <dgm:spPr/>
      <dgm:t>
        <a:bodyPr/>
        <a:lstStyle/>
        <a:p>
          <a:endParaRPr lang="en-US"/>
        </a:p>
      </dgm:t>
    </dgm:pt>
    <dgm:pt modelId="{F6573FEA-0AEE-4B3B-9186-65B445FE6FBA}">
      <dgm:prSet/>
      <dgm:spPr/>
      <dgm:t>
        <a:bodyPr/>
        <a:lstStyle/>
        <a:p>
          <a:r>
            <a:rPr lang="en-US" dirty="0" smtClean="0"/>
            <a:t>$26 B</a:t>
          </a:r>
          <a:endParaRPr lang="en-US" dirty="0"/>
        </a:p>
      </dgm:t>
    </dgm:pt>
    <dgm:pt modelId="{B1F4382A-12F2-4D2B-958F-5304B46DF661}" type="parTrans" cxnId="{74F9A20B-DBFA-4EA5-8333-5AC6E4BA7F10}">
      <dgm:prSet/>
      <dgm:spPr/>
      <dgm:t>
        <a:bodyPr/>
        <a:lstStyle/>
        <a:p>
          <a:endParaRPr lang="en-US"/>
        </a:p>
      </dgm:t>
    </dgm:pt>
    <dgm:pt modelId="{238D4546-FE9C-4D43-974B-C5D2194EED2A}" type="sibTrans" cxnId="{74F9A20B-DBFA-4EA5-8333-5AC6E4BA7F10}">
      <dgm:prSet/>
      <dgm:spPr/>
      <dgm:t>
        <a:bodyPr/>
        <a:lstStyle/>
        <a:p>
          <a:endParaRPr lang="en-US"/>
        </a:p>
      </dgm:t>
    </dgm:pt>
    <dgm:pt modelId="{BF75915F-8556-48B8-A220-7FF88282FC76}">
      <dgm:prSet/>
      <dgm:spPr/>
      <dgm:t>
        <a:bodyPr/>
        <a:lstStyle/>
        <a:p>
          <a:r>
            <a:rPr lang="en-US" dirty="0" smtClean="0"/>
            <a:t>$10 B</a:t>
          </a:r>
          <a:endParaRPr lang="en-US" dirty="0"/>
        </a:p>
      </dgm:t>
    </dgm:pt>
    <dgm:pt modelId="{11476557-26DD-4104-B009-CDA9D80DDE67}" type="parTrans" cxnId="{37A87D67-D5F9-4143-8350-23D3D766F0E3}">
      <dgm:prSet/>
      <dgm:spPr/>
      <dgm:t>
        <a:bodyPr/>
        <a:lstStyle/>
        <a:p>
          <a:endParaRPr lang="en-US"/>
        </a:p>
      </dgm:t>
    </dgm:pt>
    <dgm:pt modelId="{C95EBFAA-EF89-488D-B862-940B9AB76D58}" type="sibTrans" cxnId="{37A87D67-D5F9-4143-8350-23D3D766F0E3}">
      <dgm:prSet/>
      <dgm:spPr/>
      <dgm:t>
        <a:bodyPr/>
        <a:lstStyle/>
        <a:p>
          <a:endParaRPr lang="en-US"/>
        </a:p>
      </dgm:t>
    </dgm:pt>
    <dgm:pt modelId="{6E2FD356-52CB-4926-94BB-0B4CBAEF2E70}">
      <dgm:prSet/>
      <dgm:spPr/>
      <dgm:t>
        <a:bodyPr/>
        <a:lstStyle/>
        <a:p>
          <a:r>
            <a:rPr lang="en-US" dirty="0" smtClean="0"/>
            <a:t>$340 B</a:t>
          </a:r>
          <a:endParaRPr lang="en-US" dirty="0"/>
        </a:p>
      </dgm:t>
    </dgm:pt>
    <dgm:pt modelId="{54916C91-C4C0-44CD-B910-1C30FF9B2852}" type="parTrans" cxnId="{4B1670F1-3450-4B5F-82AD-EF11E5759C71}">
      <dgm:prSet/>
      <dgm:spPr/>
      <dgm:t>
        <a:bodyPr/>
        <a:lstStyle/>
        <a:p>
          <a:endParaRPr lang="en-US"/>
        </a:p>
      </dgm:t>
    </dgm:pt>
    <dgm:pt modelId="{26302DB4-CFAD-4379-9555-143B33F797F2}" type="sibTrans" cxnId="{4B1670F1-3450-4B5F-82AD-EF11E5759C71}">
      <dgm:prSet/>
      <dgm:spPr/>
      <dgm:t>
        <a:bodyPr/>
        <a:lstStyle/>
        <a:p>
          <a:endParaRPr lang="en-US"/>
        </a:p>
      </dgm:t>
    </dgm:pt>
    <dgm:pt modelId="{25C30733-55F6-4BDA-8195-771AE3221F18}">
      <dgm:prSet/>
      <dgm:spPr/>
      <dgm:t>
        <a:bodyPr/>
        <a:lstStyle/>
        <a:p>
          <a:r>
            <a:rPr lang="en-US" dirty="0" smtClean="0"/>
            <a:t>17M</a:t>
          </a:r>
          <a:endParaRPr lang="en-US" dirty="0"/>
        </a:p>
      </dgm:t>
    </dgm:pt>
    <dgm:pt modelId="{DC541CD3-A490-448D-93BE-A9A41BBEE330}" type="parTrans" cxnId="{05E299E6-55EB-4AF6-9FED-3EA0A76CF1C6}">
      <dgm:prSet/>
      <dgm:spPr/>
      <dgm:t>
        <a:bodyPr/>
        <a:lstStyle/>
        <a:p>
          <a:endParaRPr lang="en-US"/>
        </a:p>
      </dgm:t>
    </dgm:pt>
    <dgm:pt modelId="{D9D0944A-5587-46D8-98DD-B5705DEFC766}" type="sibTrans" cxnId="{05E299E6-55EB-4AF6-9FED-3EA0A76CF1C6}">
      <dgm:prSet/>
      <dgm:spPr/>
      <dgm:t>
        <a:bodyPr/>
        <a:lstStyle/>
        <a:p>
          <a:endParaRPr lang="en-US"/>
        </a:p>
      </dgm:t>
    </dgm:pt>
    <dgm:pt modelId="{FF30FF52-B731-48C5-A768-0F794A5D0BB8}">
      <dgm:prSet/>
      <dgm:spPr/>
      <dgm:t>
        <a:bodyPr/>
        <a:lstStyle/>
        <a:p>
          <a:r>
            <a:rPr lang="en-US" dirty="0" smtClean="0"/>
            <a:t>5.4M</a:t>
          </a:r>
          <a:endParaRPr lang="en-US" dirty="0"/>
        </a:p>
      </dgm:t>
    </dgm:pt>
    <dgm:pt modelId="{30E683DA-5021-4401-BF22-F59D4D74B07F}" type="parTrans" cxnId="{CD189667-6825-4403-8D89-6F6FF53623EC}">
      <dgm:prSet/>
      <dgm:spPr/>
      <dgm:t>
        <a:bodyPr/>
        <a:lstStyle/>
        <a:p>
          <a:endParaRPr lang="en-US"/>
        </a:p>
      </dgm:t>
    </dgm:pt>
    <dgm:pt modelId="{015BFD94-9BA2-4973-B9B7-B139D4A3F774}" type="sibTrans" cxnId="{CD189667-6825-4403-8D89-6F6FF53623EC}">
      <dgm:prSet/>
      <dgm:spPr/>
      <dgm:t>
        <a:bodyPr/>
        <a:lstStyle/>
        <a:p>
          <a:endParaRPr lang="en-US"/>
        </a:p>
      </dgm:t>
    </dgm:pt>
    <dgm:pt modelId="{79F3B8CE-60A3-45BE-B8DD-F906717DAB6B}">
      <dgm:prSet/>
      <dgm:spPr/>
      <dgm:t>
        <a:bodyPr/>
        <a:lstStyle/>
        <a:p>
          <a:r>
            <a:rPr lang="en-US" dirty="0" smtClean="0"/>
            <a:t>1,000M</a:t>
          </a:r>
          <a:endParaRPr lang="en-US" dirty="0"/>
        </a:p>
      </dgm:t>
    </dgm:pt>
    <dgm:pt modelId="{50A51B87-37D9-4BC9-A4DC-076A1BE6159A}" type="parTrans" cxnId="{D1AB11E5-A418-474A-8AEE-99E6F5AAF69C}">
      <dgm:prSet/>
      <dgm:spPr/>
      <dgm:t>
        <a:bodyPr/>
        <a:lstStyle/>
        <a:p>
          <a:endParaRPr lang="en-US"/>
        </a:p>
      </dgm:t>
    </dgm:pt>
    <dgm:pt modelId="{DD6FE902-2AD2-493F-A46B-9B5668728D2D}" type="sibTrans" cxnId="{D1AB11E5-A418-474A-8AEE-99E6F5AAF69C}">
      <dgm:prSet/>
      <dgm:spPr/>
      <dgm:t>
        <a:bodyPr/>
        <a:lstStyle/>
        <a:p>
          <a:endParaRPr lang="en-US"/>
        </a:p>
      </dgm:t>
    </dgm:pt>
    <dgm:pt modelId="{F72FB8C8-C50C-47AF-923F-21F89E48955B}">
      <dgm:prSet custT="1"/>
      <dgm:spPr>
        <a:solidFill>
          <a:schemeClr val="bg1"/>
        </a:solidFill>
      </dgm:spPr>
      <dgm:t>
        <a:bodyPr/>
        <a:lstStyle/>
        <a:p>
          <a:r>
            <a:rPr lang="en-US" sz="4000" dirty="0" smtClean="0">
              <a:solidFill>
                <a:srgbClr val="FF0000"/>
              </a:solidFill>
            </a:rPr>
            <a:t>$51</a:t>
          </a:r>
          <a:endParaRPr lang="en-US" sz="4000" dirty="0">
            <a:solidFill>
              <a:srgbClr val="FF0000"/>
            </a:solidFill>
          </a:endParaRPr>
        </a:p>
      </dgm:t>
    </dgm:pt>
    <dgm:pt modelId="{DA7734AE-8A54-4D52-9A39-C5640EE3CE56}" type="parTrans" cxnId="{EB52D24E-04C3-4214-A64A-E6781918A928}">
      <dgm:prSet/>
      <dgm:spPr/>
      <dgm:t>
        <a:bodyPr/>
        <a:lstStyle/>
        <a:p>
          <a:endParaRPr lang="en-US"/>
        </a:p>
      </dgm:t>
    </dgm:pt>
    <dgm:pt modelId="{E3CF7030-9E78-4341-9C22-8A8944C5115D}" type="sibTrans" cxnId="{EB52D24E-04C3-4214-A64A-E6781918A928}">
      <dgm:prSet/>
      <dgm:spPr/>
      <dgm:t>
        <a:bodyPr/>
        <a:lstStyle/>
        <a:p>
          <a:endParaRPr lang="en-US"/>
        </a:p>
      </dgm:t>
    </dgm:pt>
    <dgm:pt modelId="{C17D94BE-8201-4ED3-9C56-7CDAD28D4248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$1,800</a:t>
          </a:r>
          <a:endParaRPr lang="en-US" dirty="0">
            <a:solidFill>
              <a:schemeClr val="tx1"/>
            </a:solidFill>
          </a:endParaRPr>
        </a:p>
      </dgm:t>
    </dgm:pt>
    <dgm:pt modelId="{A929C0CE-82C2-4B1D-9A81-978B38CCC896}" type="parTrans" cxnId="{F13C5465-A288-490C-A8DE-D5A357E44E15}">
      <dgm:prSet/>
      <dgm:spPr/>
      <dgm:t>
        <a:bodyPr/>
        <a:lstStyle/>
        <a:p>
          <a:endParaRPr lang="en-US"/>
        </a:p>
      </dgm:t>
    </dgm:pt>
    <dgm:pt modelId="{A83C211E-11A9-4CA4-8330-A598EB466AAA}" type="sibTrans" cxnId="{F13C5465-A288-490C-A8DE-D5A357E44E15}">
      <dgm:prSet/>
      <dgm:spPr/>
      <dgm:t>
        <a:bodyPr/>
        <a:lstStyle/>
        <a:p>
          <a:endParaRPr lang="en-US"/>
        </a:p>
      </dgm:t>
    </dgm:pt>
    <dgm:pt modelId="{562E0E67-22CE-4FFA-B2BB-711FEC595ACD}">
      <dgm:prSet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$1,500</a:t>
          </a:r>
          <a:endParaRPr lang="en-US" dirty="0">
            <a:solidFill>
              <a:schemeClr val="tx1"/>
            </a:solidFill>
          </a:endParaRPr>
        </a:p>
      </dgm:t>
    </dgm:pt>
    <dgm:pt modelId="{5468A409-2786-473B-8065-FF12258D9753}" type="parTrans" cxnId="{7735869F-1B3B-45A3-8A00-F4901CABAC00}">
      <dgm:prSet/>
      <dgm:spPr/>
      <dgm:t>
        <a:bodyPr/>
        <a:lstStyle/>
        <a:p>
          <a:endParaRPr lang="en-US"/>
        </a:p>
      </dgm:t>
    </dgm:pt>
    <dgm:pt modelId="{10AE6AAB-4FCC-46CA-967F-E8DD32868FB8}" type="sibTrans" cxnId="{7735869F-1B3B-45A3-8A00-F4901CABAC00}">
      <dgm:prSet/>
      <dgm:spPr/>
      <dgm:t>
        <a:bodyPr/>
        <a:lstStyle/>
        <a:p>
          <a:endParaRPr lang="en-US"/>
        </a:p>
      </dgm:t>
    </dgm:pt>
    <dgm:pt modelId="{2A418079-AE85-48B4-B9C7-F42C4894C695}" type="pres">
      <dgm:prSet presAssocID="{2510F14E-2304-404A-A555-0AD9AA63A9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694D3-097F-4A9C-B195-5C48EEEFD3AC}" type="pres">
      <dgm:prSet presAssocID="{C630A7D0-0C88-475B-ABD6-48F1C306A6D1}" presName="compNode" presStyleCnt="0"/>
      <dgm:spPr/>
    </dgm:pt>
    <dgm:pt modelId="{6D502ABB-0355-432C-90F5-4D4D744C555E}" type="pres">
      <dgm:prSet presAssocID="{C630A7D0-0C88-475B-ABD6-48F1C306A6D1}" presName="aNode" presStyleLbl="bgShp" presStyleIdx="0" presStyleCnt="3"/>
      <dgm:spPr/>
      <dgm:t>
        <a:bodyPr/>
        <a:lstStyle/>
        <a:p>
          <a:endParaRPr lang="en-US"/>
        </a:p>
      </dgm:t>
    </dgm:pt>
    <dgm:pt modelId="{7A79987A-15C2-4EB0-92AF-E5898E61A1F5}" type="pres">
      <dgm:prSet presAssocID="{C630A7D0-0C88-475B-ABD6-48F1C306A6D1}" presName="textNode" presStyleLbl="bgShp" presStyleIdx="0" presStyleCnt="3"/>
      <dgm:spPr/>
      <dgm:t>
        <a:bodyPr/>
        <a:lstStyle/>
        <a:p>
          <a:endParaRPr lang="en-US"/>
        </a:p>
      </dgm:t>
    </dgm:pt>
    <dgm:pt modelId="{2E8F72A6-C488-4278-9445-821EE6BDD6FD}" type="pres">
      <dgm:prSet presAssocID="{C630A7D0-0C88-475B-ABD6-48F1C306A6D1}" presName="compChildNode" presStyleCnt="0"/>
      <dgm:spPr/>
    </dgm:pt>
    <dgm:pt modelId="{E90BC918-E24C-41F7-B955-3D4C97DFB7DE}" type="pres">
      <dgm:prSet presAssocID="{C630A7D0-0C88-475B-ABD6-48F1C306A6D1}" presName="theInnerList" presStyleCnt="0"/>
      <dgm:spPr/>
    </dgm:pt>
    <dgm:pt modelId="{EE68B7A9-3E41-45C6-9AC2-6741F486A8D0}" type="pres">
      <dgm:prSet presAssocID="{E56CB237-03FC-418B-9A6D-1DDC22C80064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A4A8-AB15-4EA3-966F-3D8D17698DBA}" type="pres">
      <dgm:prSet presAssocID="{E56CB237-03FC-418B-9A6D-1DDC22C80064}" presName="aSpace2" presStyleCnt="0"/>
      <dgm:spPr/>
    </dgm:pt>
    <dgm:pt modelId="{5283F6E1-2B5C-4C59-9DFC-AEE6DD24CEDA}" type="pres">
      <dgm:prSet presAssocID="{05CA22CB-4761-4794-A391-60C0963811B1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CD9B-7335-4DFF-BE20-799932D1ED47}" type="pres">
      <dgm:prSet presAssocID="{05CA22CB-4761-4794-A391-60C0963811B1}" presName="aSpace2" presStyleCnt="0"/>
      <dgm:spPr/>
    </dgm:pt>
    <dgm:pt modelId="{21E18809-9DC4-44A9-91CA-58A5E139FFFF}" type="pres">
      <dgm:prSet presAssocID="{F6573FEA-0AEE-4B3B-9186-65B445FE6FBA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C77CC-86FA-4A30-B285-6F0543FE2232}" type="pres">
      <dgm:prSet presAssocID="{F6573FEA-0AEE-4B3B-9186-65B445FE6FBA}" presName="aSpace2" presStyleCnt="0"/>
      <dgm:spPr/>
    </dgm:pt>
    <dgm:pt modelId="{D830D98D-A771-45EC-A4DF-326962F3ED1B}" type="pres">
      <dgm:prSet presAssocID="{25C30733-55F6-4BDA-8195-771AE3221F18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C0A21-8CA4-47CD-AC1D-891A96DDFE96}" type="pres">
      <dgm:prSet presAssocID="{25C30733-55F6-4BDA-8195-771AE3221F18}" presName="aSpace2" presStyleCnt="0"/>
      <dgm:spPr/>
    </dgm:pt>
    <dgm:pt modelId="{56E0E677-0474-4F3D-91B5-EB7C4CB24503}" type="pres">
      <dgm:prSet presAssocID="{562E0E67-22CE-4FFA-B2BB-711FEC595ACD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8D565-A32D-45EA-A57D-E5BADB50EBBE}" type="pres">
      <dgm:prSet presAssocID="{C630A7D0-0C88-475B-ABD6-48F1C306A6D1}" presName="aSpace" presStyleCnt="0"/>
      <dgm:spPr/>
    </dgm:pt>
    <dgm:pt modelId="{BAAF73C6-3D7F-4F26-813E-1529FB9C4A63}" type="pres">
      <dgm:prSet presAssocID="{AF3EAA61-8805-4460-BF08-63EFAFDC21ED}" presName="compNode" presStyleCnt="0"/>
      <dgm:spPr/>
    </dgm:pt>
    <dgm:pt modelId="{EC9F4F06-F499-441D-B9CB-C2E163A96C30}" type="pres">
      <dgm:prSet presAssocID="{AF3EAA61-8805-4460-BF08-63EFAFDC21ED}" presName="aNode" presStyleLbl="bgShp" presStyleIdx="1" presStyleCnt="3"/>
      <dgm:spPr/>
      <dgm:t>
        <a:bodyPr/>
        <a:lstStyle/>
        <a:p>
          <a:endParaRPr lang="en-US"/>
        </a:p>
      </dgm:t>
    </dgm:pt>
    <dgm:pt modelId="{DD227D14-533B-43AE-B531-CEAA70BCB408}" type="pres">
      <dgm:prSet presAssocID="{AF3EAA61-8805-4460-BF08-63EFAFDC21ED}" presName="textNode" presStyleLbl="bgShp" presStyleIdx="1" presStyleCnt="3"/>
      <dgm:spPr/>
      <dgm:t>
        <a:bodyPr/>
        <a:lstStyle/>
        <a:p>
          <a:endParaRPr lang="en-US"/>
        </a:p>
      </dgm:t>
    </dgm:pt>
    <dgm:pt modelId="{0A1FEDFD-77B5-4BDE-BA8A-17ABBF9B6F48}" type="pres">
      <dgm:prSet presAssocID="{AF3EAA61-8805-4460-BF08-63EFAFDC21ED}" presName="compChildNode" presStyleCnt="0"/>
      <dgm:spPr/>
    </dgm:pt>
    <dgm:pt modelId="{565B25F0-DD01-4436-AD22-BE0665F44D8F}" type="pres">
      <dgm:prSet presAssocID="{AF3EAA61-8805-4460-BF08-63EFAFDC21ED}" presName="theInnerList" presStyleCnt="0"/>
      <dgm:spPr/>
    </dgm:pt>
    <dgm:pt modelId="{7351DEE4-8CBD-4493-8401-9AC6B0D1BFCC}" type="pres">
      <dgm:prSet presAssocID="{1E7EE9E5-F628-47D3-9E8F-487D45B8AC50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A0773-11BC-4546-AD3D-8EFC971FA2FE}" type="pres">
      <dgm:prSet presAssocID="{1E7EE9E5-F628-47D3-9E8F-487D45B8AC50}" presName="aSpace2" presStyleCnt="0"/>
      <dgm:spPr/>
    </dgm:pt>
    <dgm:pt modelId="{609A2156-0954-4317-B666-EB47B4BFE9EB}" type="pres">
      <dgm:prSet presAssocID="{D195E132-C2EB-41F8-88B8-B2EA77E2FFE9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3B72F-34F5-47D7-83BE-1957AF3C98FF}" type="pres">
      <dgm:prSet presAssocID="{D195E132-C2EB-41F8-88B8-B2EA77E2FFE9}" presName="aSpace2" presStyleCnt="0"/>
      <dgm:spPr/>
    </dgm:pt>
    <dgm:pt modelId="{1CA4D640-DE8F-4028-8A0F-82EFD357809F}" type="pres">
      <dgm:prSet presAssocID="{BF75915F-8556-48B8-A220-7FF88282FC76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8FC51-4FC4-4E38-A1B7-F33F604C49FA}" type="pres">
      <dgm:prSet presAssocID="{BF75915F-8556-48B8-A220-7FF88282FC76}" presName="aSpace2" presStyleCnt="0"/>
      <dgm:spPr/>
    </dgm:pt>
    <dgm:pt modelId="{0953186A-34B2-46AD-96EF-D1104E360339}" type="pres">
      <dgm:prSet presAssocID="{FF30FF52-B731-48C5-A768-0F794A5D0BB8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93EA6-68F6-43C1-B248-25BCF27C1D9B}" type="pres">
      <dgm:prSet presAssocID="{FF30FF52-B731-48C5-A768-0F794A5D0BB8}" presName="aSpace2" presStyleCnt="0"/>
      <dgm:spPr/>
    </dgm:pt>
    <dgm:pt modelId="{B6E59944-16DB-4C35-85B8-0716FB4FE8EF}" type="pres">
      <dgm:prSet presAssocID="{C17D94BE-8201-4ED3-9C56-7CDAD28D424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E0603-9A64-4A8D-81C1-67B13410B2AB}" type="pres">
      <dgm:prSet presAssocID="{AF3EAA61-8805-4460-BF08-63EFAFDC21ED}" presName="aSpace" presStyleCnt="0"/>
      <dgm:spPr/>
    </dgm:pt>
    <dgm:pt modelId="{6BF5C999-EB7B-4B41-A9FE-1D229F8562B7}" type="pres">
      <dgm:prSet presAssocID="{FC389DDC-4130-40FE-BFFC-CBD5263E1927}" presName="compNode" presStyleCnt="0"/>
      <dgm:spPr/>
    </dgm:pt>
    <dgm:pt modelId="{1DA4D939-A3B7-4A2B-8F6B-FC4D11550B2D}" type="pres">
      <dgm:prSet presAssocID="{FC389DDC-4130-40FE-BFFC-CBD5263E1927}" presName="aNode" presStyleLbl="bgShp" presStyleIdx="2" presStyleCnt="3"/>
      <dgm:spPr/>
      <dgm:t>
        <a:bodyPr/>
        <a:lstStyle/>
        <a:p>
          <a:endParaRPr lang="en-US"/>
        </a:p>
      </dgm:t>
    </dgm:pt>
    <dgm:pt modelId="{E5F86FEE-F272-464B-8D79-26D174FEBEC1}" type="pres">
      <dgm:prSet presAssocID="{FC389DDC-4130-40FE-BFFC-CBD5263E1927}" presName="textNode" presStyleLbl="bgShp" presStyleIdx="2" presStyleCnt="3"/>
      <dgm:spPr/>
      <dgm:t>
        <a:bodyPr/>
        <a:lstStyle/>
        <a:p>
          <a:endParaRPr lang="en-US"/>
        </a:p>
      </dgm:t>
    </dgm:pt>
    <dgm:pt modelId="{7F3113F2-9A14-49A2-8825-5A0E1B0143ED}" type="pres">
      <dgm:prSet presAssocID="{FC389DDC-4130-40FE-BFFC-CBD5263E1927}" presName="compChildNode" presStyleCnt="0"/>
      <dgm:spPr/>
    </dgm:pt>
    <dgm:pt modelId="{1CA0F38F-D915-48AA-9272-83B6E7AEA937}" type="pres">
      <dgm:prSet presAssocID="{FC389DDC-4130-40FE-BFFC-CBD5263E1927}" presName="theInnerList" presStyleCnt="0"/>
      <dgm:spPr/>
    </dgm:pt>
    <dgm:pt modelId="{B2F4F605-524D-427C-98EC-04002FADFCA1}" type="pres">
      <dgm:prSet presAssocID="{5852546A-E003-48E6-AE56-29625AFA4610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30768-DBC2-4131-B737-CDE30F60DF10}" type="pres">
      <dgm:prSet presAssocID="{5852546A-E003-48E6-AE56-29625AFA4610}" presName="aSpace2" presStyleCnt="0"/>
      <dgm:spPr/>
    </dgm:pt>
    <dgm:pt modelId="{9A5A8F26-92C1-4FD7-81F7-09B2E4D3BB85}" type="pres">
      <dgm:prSet presAssocID="{6E2FD356-52CB-4926-94BB-0B4CBAEF2E70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45D2A-57FC-457A-BB50-640A625F9130}" type="pres">
      <dgm:prSet presAssocID="{6E2FD356-52CB-4926-94BB-0B4CBAEF2E70}" presName="aSpace2" presStyleCnt="0"/>
      <dgm:spPr/>
    </dgm:pt>
    <dgm:pt modelId="{39CB3C34-F7C0-400F-BF2A-F44E95C724F1}" type="pres">
      <dgm:prSet presAssocID="{D06C2975-7BFB-4A8B-9088-86EB737E5E86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08937-C6FB-4AEB-A931-DDC85C9C03D1}" type="pres">
      <dgm:prSet presAssocID="{D06C2975-7BFB-4A8B-9088-86EB737E5E86}" presName="aSpace2" presStyleCnt="0"/>
      <dgm:spPr/>
    </dgm:pt>
    <dgm:pt modelId="{F2B5E10A-0A3A-45BB-AC93-69AC8AA8CE0A}" type="pres">
      <dgm:prSet presAssocID="{79F3B8CE-60A3-45BE-B8DD-F906717DAB6B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1513A-4903-45EC-A42F-CEDEAF3298F0}" type="pres">
      <dgm:prSet presAssocID="{79F3B8CE-60A3-45BE-B8DD-F906717DAB6B}" presName="aSpace2" presStyleCnt="0"/>
      <dgm:spPr/>
    </dgm:pt>
    <dgm:pt modelId="{208A2268-63DE-4308-A7FF-50B230584C6A}" type="pres">
      <dgm:prSet presAssocID="{F72FB8C8-C50C-47AF-923F-21F89E48955B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DADD6-0F28-4E92-88A8-3BDDB80096BF}" type="presOf" srcId="{D06C2975-7BFB-4A8B-9088-86EB737E5E86}" destId="{39CB3C34-F7C0-400F-BF2A-F44E95C724F1}" srcOrd="0" destOrd="0" presId="urn:microsoft.com/office/officeart/2005/8/layout/lProcess2"/>
    <dgm:cxn modelId="{E0439AD0-EA5B-4E38-80B9-3EA5D75C74CA}" type="presOf" srcId="{AF3EAA61-8805-4460-BF08-63EFAFDC21ED}" destId="{DD227D14-533B-43AE-B531-CEAA70BCB408}" srcOrd="1" destOrd="0" presId="urn:microsoft.com/office/officeart/2005/8/layout/lProcess2"/>
    <dgm:cxn modelId="{35D5AF07-6B1F-4119-AA57-225FB2F447CC}" srcId="{C630A7D0-0C88-475B-ABD6-48F1C306A6D1}" destId="{05CA22CB-4761-4794-A391-60C0963811B1}" srcOrd="1" destOrd="0" parTransId="{953095E7-ABA7-4AAA-92C6-B4B04040AF3E}" sibTransId="{4B206158-0FE5-49ED-B8A4-E168F98E2450}"/>
    <dgm:cxn modelId="{97C150BF-3010-4CA6-BA24-08B77BC59286}" srcId="{2510F14E-2304-404A-A555-0AD9AA63A91F}" destId="{AF3EAA61-8805-4460-BF08-63EFAFDC21ED}" srcOrd="1" destOrd="0" parTransId="{B324B628-0A01-41B9-9820-922E2271A0E9}" sibTransId="{62911BBA-A9CA-4510-8738-A474F4FAFB92}"/>
    <dgm:cxn modelId="{05E299E6-55EB-4AF6-9FED-3EA0A76CF1C6}" srcId="{C630A7D0-0C88-475B-ABD6-48F1C306A6D1}" destId="{25C30733-55F6-4BDA-8195-771AE3221F18}" srcOrd="3" destOrd="0" parTransId="{DC541CD3-A490-448D-93BE-A9A41BBEE330}" sibTransId="{D9D0944A-5587-46D8-98DD-B5705DEFC766}"/>
    <dgm:cxn modelId="{05FAFD87-BA4C-42D9-A981-65AAAF2095B8}" type="presOf" srcId="{C630A7D0-0C88-475B-ABD6-48F1C306A6D1}" destId="{6D502ABB-0355-432C-90F5-4D4D744C555E}" srcOrd="0" destOrd="0" presId="urn:microsoft.com/office/officeart/2005/8/layout/lProcess2"/>
    <dgm:cxn modelId="{B647C7B6-8970-4B8F-A852-DC96369A55D3}" type="presOf" srcId="{6E2FD356-52CB-4926-94BB-0B4CBAEF2E70}" destId="{9A5A8F26-92C1-4FD7-81F7-09B2E4D3BB85}" srcOrd="0" destOrd="0" presId="urn:microsoft.com/office/officeart/2005/8/layout/lProcess2"/>
    <dgm:cxn modelId="{F13C5465-A288-490C-A8DE-D5A357E44E15}" srcId="{AF3EAA61-8805-4460-BF08-63EFAFDC21ED}" destId="{C17D94BE-8201-4ED3-9C56-7CDAD28D4248}" srcOrd="4" destOrd="0" parTransId="{A929C0CE-82C2-4B1D-9A81-978B38CCC896}" sibTransId="{A83C211E-11A9-4CA4-8330-A598EB466AAA}"/>
    <dgm:cxn modelId="{C00334FF-375A-49F3-916D-69C4013F738B}" type="presOf" srcId="{25C30733-55F6-4BDA-8195-771AE3221F18}" destId="{D830D98D-A771-45EC-A4DF-326962F3ED1B}" srcOrd="0" destOrd="0" presId="urn:microsoft.com/office/officeart/2005/8/layout/lProcess2"/>
    <dgm:cxn modelId="{4A1B30C2-C4E6-4FF8-8339-8704E0CF7EE9}" type="presOf" srcId="{562E0E67-22CE-4FFA-B2BB-711FEC595ACD}" destId="{56E0E677-0474-4F3D-91B5-EB7C4CB24503}" srcOrd="0" destOrd="0" presId="urn:microsoft.com/office/officeart/2005/8/layout/lProcess2"/>
    <dgm:cxn modelId="{37A87D67-D5F9-4143-8350-23D3D766F0E3}" srcId="{AF3EAA61-8805-4460-BF08-63EFAFDC21ED}" destId="{BF75915F-8556-48B8-A220-7FF88282FC76}" srcOrd="2" destOrd="0" parTransId="{11476557-26DD-4104-B009-CDA9D80DDE67}" sibTransId="{C95EBFAA-EF89-488D-B862-940B9AB76D58}"/>
    <dgm:cxn modelId="{863E8636-6F3B-4B7A-8528-4A181204049F}" type="presOf" srcId="{FC389DDC-4130-40FE-BFFC-CBD5263E1927}" destId="{1DA4D939-A3B7-4A2B-8F6B-FC4D11550B2D}" srcOrd="0" destOrd="0" presId="urn:microsoft.com/office/officeart/2005/8/layout/lProcess2"/>
    <dgm:cxn modelId="{908E0D01-913E-4DD1-9562-422839457B27}" srcId="{2510F14E-2304-404A-A555-0AD9AA63A91F}" destId="{FC389DDC-4130-40FE-BFFC-CBD5263E1927}" srcOrd="2" destOrd="0" parTransId="{CDF022A7-5D5A-4339-9C67-C953465B69BC}" sibTransId="{7B8D3140-E343-44A7-9DEE-89DC3DA334E5}"/>
    <dgm:cxn modelId="{39258A52-FB00-4851-B891-9757BB9279A1}" type="presOf" srcId="{F72FB8C8-C50C-47AF-923F-21F89E48955B}" destId="{208A2268-63DE-4308-A7FF-50B230584C6A}" srcOrd="0" destOrd="0" presId="urn:microsoft.com/office/officeart/2005/8/layout/lProcess2"/>
    <dgm:cxn modelId="{74F9A20B-DBFA-4EA5-8333-5AC6E4BA7F10}" srcId="{C630A7D0-0C88-475B-ABD6-48F1C306A6D1}" destId="{F6573FEA-0AEE-4B3B-9186-65B445FE6FBA}" srcOrd="2" destOrd="0" parTransId="{B1F4382A-12F2-4D2B-958F-5304B46DF661}" sibTransId="{238D4546-FE9C-4D43-974B-C5D2194EED2A}"/>
    <dgm:cxn modelId="{4D3F52D0-2896-4957-A7D5-3BA350456202}" type="presOf" srcId="{F6573FEA-0AEE-4B3B-9186-65B445FE6FBA}" destId="{21E18809-9DC4-44A9-91CA-58A5E139FFFF}" srcOrd="0" destOrd="0" presId="urn:microsoft.com/office/officeart/2005/8/layout/lProcess2"/>
    <dgm:cxn modelId="{D8D35AB9-DBE3-487D-8A78-12FD6A9663B3}" type="presOf" srcId="{FF30FF52-B731-48C5-A768-0F794A5D0BB8}" destId="{0953186A-34B2-46AD-96EF-D1104E360339}" srcOrd="0" destOrd="0" presId="urn:microsoft.com/office/officeart/2005/8/layout/lProcess2"/>
    <dgm:cxn modelId="{586FA38D-F706-47F2-8EE2-455113E4C81A}" type="presOf" srcId="{AF3EAA61-8805-4460-BF08-63EFAFDC21ED}" destId="{EC9F4F06-F499-441D-B9CB-C2E163A96C30}" srcOrd="0" destOrd="0" presId="urn:microsoft.com/office/officeart/2005/8/layout/lProcess2"/>
    <dgm:cxn modelId="{53B6574C-6E97-427E-8864-F6B75EBC07B5}" type="presOf" srcId="{79F3B8CE-60A3-45BE-B8DD-F906717DAB6B}" destId="{F2B5E10A-0A3A-45BB-AC93-69AC8AA8CE0A}" srcOrd="0" destOrd="0" presId="urn:microsoft.com/office/officeart/2005/8/layout/lProcess2"/>
    <dgm:cxn modelId="{2DE43F96-8F3B-420A-B1B6-DA94FB9FFE8E}" type="presOf" srcId="{1E7EE9E5-F628-47D3-9E8F-487D45B8AC50}" destId="{7351DEE4-8CBD-4493-8401-9AC6B0D1BFCC}" srcOrd="0" destOrd="0" presId="urn:microsoft.com/office/officeart/2005/8/layout/lProcess2"/>
    <dgm:cxn modelId="{19E089A4-33E2-48BF-B2DD-958E73B38874}" srcId="{FC389DDC-4130-40FE-BFFC-CBD5263E1927}" destId="{D06C2975-7BFB-4A8B-9088-86EB737E5E86}" srcOrd="2" destOrd="0" parTransId="{C38EE364-F45C-402B-88D2-39E28E6BBDF3}" sibTransId="{A92F6D05-5CC1-4126-B91A-817B3841B3C2}"/>
    <dgm:cxn modelId="{FE05A698-03A6-4A42-9DC3-7F76928618E8}" type="presOf" srcId="{E56CB237-03FC-418B-9A6D-1DDC22C80064}" destId="{EE68B7A9-3E41-45C6-9AC2-6741F486A8D0}" srcOrd="0" destOrd="0" presId="urn:microsoft.com/office/officeart/2005/8/layout/lProcess2"/>
    <dgm:cxn modelId="{F7378FDA-9C65-4564-8FD7-97468DF873FC}" srcId="{2510F14E-2304-404A-A555-0AD9AA63A91F}" destId="{C630A7D0-0C88-475B-ABD6-48F1C306A6D1}" srcOrd="0" destOrd="0" parTransId="{56B87841-4E0F-4449-A217-A8D7483FCBB2}" sibTransId="{65E3BD13-C190-4CAC-A102-63DB98A8065F}"/>
    <dgm:cxn modelId="{419D4B6F-F586-4AB7-A2C7-0220EBC0426A}" srcId="{FC389DDC-4130-40FE-BFFC-CBD5263E1927}" destId="{5852546A-E003-48E6-AE56-29625AFA4610}" srcOrd="0" destOrd="0" parTransId="{1A97799B-62F8-499B-B310-6DFFE434624A}" sibTransId="{C5014F6B-C19B-42FA-96F8-A318ACEF0DA4}"/>
    <dgm:cxn modelId="{C147D572-5115-4069-945E-AE67514C7B6D}" type="presOf" srcId="{FC389DDC-4130-40FE-BFFC-CBD5263E1927}" destId="{E5F86FEE-F272-464B-8D79-26D174FEBEC1}" srcOrd="1" destOrd="0" presId="urn:microsoft.com/office/officeart/2005/8/layout/lProcess2"/>
    <dgm:cxn modelId="{761C80E9-40E3-434B-8638-C5414C127826}" type="presOf" srcId="{BF75915F-8556-48B8-A220-7FF88282FC76}" destId="{1CA4D640-DE8F-4028-8A0F-82EFD357809F}" srcOrd="0" destOrd="0" presId="urn:microsoft.com/office/officeart/2005/8/layout/lProcess2"/>
    <dgm:cxn modelId="{6B771BE5-8086-45D2-9D3F-B225FEB99A69}" srcId="{AF3EAA61-8805-4460-BF08-63EFAFDC21ED}" destId="{D195E132-C2EB-41F8-88B8-B2EA77E2FFE9}" srcOrd="1" destOrd="0" parTransId="{CD934C10-6C1D-4060-AF80-6747FC26EB11}" sibTransId="{3F13F854-C6B7-4580-9CC9-8E19982F85F0}"/>
    <dgm:cxn modelId="{F135712E-9F5E-4B35-B945-67DB5EDDCC2B}" type="presOf" srcId="{C630A7D0-0C88-475B-ABD6-48F1C306A6D1}" destId="{7A79987A-15C2-4EB0-92AF-E5898E61A1F5}" srcOrd="1" destOrd="0" presId="urn:microsoft.com/office/officeart/2005/8/layout/lProcess2"/>
    <dgm:cxn modelId="{EB52D24E-04C3-4214-A64A-E6781918A928}" srcId="{FC389DDC-4130-40FE-BFFC-CBD5263E1927}" destId="{F72FB8C8-C50C-47AF-923F-21F89E48955B}" srcOrd="4" destOrd="0" parTransId="{DA7734AE-8A54-4D52-9A39-C5640EE3CE56}" sibTransId="{E3CF7030-9E78-4341-9C22-8A8944C5115D}"/>
    <dgm:cxn modelId="{5E5B0CE2-136F-44DB-B5FB-7884F77A0773}" type="presOf" srcId="{C17D94BE-8201-4ED3-9C56-7CDAD28D4248}" destId="{B6E59944-16DB-4C35-85B8-0716FB4FE8EF}" srcOrd="0" destOrd="0" presId="urn:microsoft.com/office/officeart/2005/8/layout/lProcess2"/>
    <dgm:cxn modelId="{9A92ED95-4983-48E4-80C8-7FB7FCB74758}" type="presOf" srcId="{5852546A-E003-48E6-AE56-29625AFA4610}" destId="{B2F4F605-524D-427C-98EC-04002FADFCA1}" srcOrd="0" destOrd="0" presId="urn:microsoft.com/office/officeart/2005/8/layout/lProcess2"/>
    <dgm:cxn modelId="{A5759F41-959D-4054-BECB-4E1D825A4ECE}" type="presOf" srcId="{D195E132-C2EB-41F8-88B8-B2EA77E2FFE9}" destId="{609A2156-0954-4317-B666-EB47B4BFE9EB}" srcOrd="0" destOrd="0" presId="urn:microsoft.com/office/officeart/2005/8/layout/lProcess2"/>
    <dgm:cxn modelId="{4B1670F1-3450-4B5F-82AD-EF11E5759C71}" srcId="{FC389DDC-4130-40FE-BFFC-CBD5263E1927}" destId="{6E2FD356-52CB-4926-94BB-0B4CBAEF2E70}" srcOrd="1" destOrd="0" parTransId="{54916C91-C4C0-44CD-B910-1C30FF9B2852}" sibTransId="{26302DB4-CFAD-4379-9555-143B33F797F2}"/>
    <dgm:cxn modelId="{5A10CB8A-5045-48F6-89B7-5D1CA88B173C}" srcId="{AF3EAA61-8805-4460-BF08-63EFAFDC21ED}" destId="{1E7EE9E5-F628-47D3-9E8F-487D45B8AC50}" srcOrd="0" destOrd="0" parTransId="{71EC7F99-F4CF-4134-8DFB-7BA06DA5F117}" sibTransId="{2B6AFB00-567D-4A7F-B9D4-94B05DE12FE6}"/>
    <dgm:cxn modelId="{819B2058-7A48-4735-9339-AFE975DAD5DE}" type="presOf" srcId="{05CA22CB-4761-4794-A391-60C0963811B1}" destId="{5283F6E1-2B5C-4C59-9DFC-AEE6DD24CEDA}" srcOrd="0" destOrd="0" presId="urn:microsoft.com/office/officeart/2005/8/layout/lProcess2"/>
    <dgm:cxn modelId="{7735869F-1B3B-45A3-8A00-F4901CABAC00}" srcId="{C630A7D0-0C88-475B-ABD6-48F1C306A6D1}" destId="{562E0E67-22CE-4FFA-B2BB-711FEC595ACD}" srcOrd="4" destOrd="0" parTransId="{5468A409-2786-473B-8065-FF12258D9753}" sibTransId="{10AE6AAB-4FCC-46CA-967F-E8DD32868FB8}"/>
    <dgm:cxn modelId="{CD189667-6825-4403-8D89-6F6FF53623EC}" srcId="{AF3EAA61-8805-4460-BF08-63EFAFDC21ED}" destId="{FF30FF52-B731-48C5-A768-0F794A5D0BB8}" srcOrd="3" destOrd="0" parTransId="{30E683DA-5021-4401-BF22-F59D4D74B07F}" sibTransId="{015BFD94-9BA2-4973-B9B7-B139D4A3F774}"/>
    <dgm:cxn modelId="{D1AB11E5-A418-474A-8AEE-99E6F5AAF69C}" srcId="{FC389DDC-4130-40FE-BFFC-CBD5263E1927}" destId="{79F3B8CE-60A3-45BE-B8DD-F906717DAB6B}" srcOrd="3" destOrd="0" parTransId="{50A51B87-37D9-4BC9-A4DC-076A1BE6159A}" sibTransId="{DD6FE902-2AD2-493F-A46B-9B5668728D2D}"/>
    <dgm:cxn modelId="{A649B0E3-0A85-46E4-B7C8-28A9D6B94022}" type="presOf" srcId="{2510F14E-2304-404A-A555-0AD9AA63A91F}" destId="{2A418079-AE85-48B4-B9C7-F42C4894C695}" srcOrd="0" destOrd="0" presId="urn:microsoft.com/office/officeart/2005/8/layout/lProcess2"/>
    <dgm:cxn modelId="{45623F19-86BC-4A66-B636-1A7A4917E726}" srcId="{C630A7D0-0C88-475B-ABD6-48F1C306A6D1}" destId="{E56CB237-03FC-418B-9A6D-1DDC22C80064}" srcOrd="0" destOrd="0" parTransId="{408B3EA3-7610-4BFA-8D9A-28D4CC9424D1}" sibTransId="{70A7A49A-46A9-49A2-82A0-FA9A89030EF3}"/>
    <dgm:cxn modelId="{81875BC6-47C4-40E3-8797-B928D03DB268}" type="presParOf" srcId="{2A418079-AE85-48B4-B9C7-F42C4894C695}" destId="{672694D3-097F-4A9C-B195-5C48EEEFD3AC}" srcOrd="0" destOrd="0" presId="urn:microsoft.com/office/officeart/2005/8/layout/lProcess2"/>
    <dgm:cxn modelId="{F0669343-A401-4985-8104-63EDEEED6D84}" type="presParOf" srcId="{672694D3-097F-4A9C-B195-5C48EEEFD3AC}" destId="{6D502ABB-0355-432C-90F5-4D4D744C555E}" srcOrd="0" destOrd="0" presId="urn:microsoft.com/office/officeart/2005/8/layout/lProcess2"/>
    <dgm:cxn modelId="{A160E82B-00F8-4D66-A5A8-D0E761C5ED1D}" type="presParOf" srcId="{672694D3-097F-4A9C-B195-5C48EEEFD3AC}" destId="{7A79987A-15C2-4EB0-92AF-E5898E61A1F5}" srcOrd="1" destOrd="0" presId="urn:microsoft.com/office/officeart/2005/8/layout/lProcess2"/>
    <dgm:cxn modelId="{3BFC79FE-D6DE-4259-83C4-643CE8F5F381}" type="presParOf" srcId="{672694D3-097F-4A9C-B195-5C48EEEFD3AC}" destId="{2E8F72A6-C488-4278-9445-821EE6BDD6FD}" srcOrd="2" destOrd="0" presId="urn:microsoft.com/office/officeart/2005/8/layout/lProcess2"/>
    <dgm:cxn modelId="{4D8BBD92-123E-4DD3-913F-8B1A06798557}" type="presParOf" srcId="{2E8F72A6-C488-4278-9445-821EE6BDD6FD}" destId="{E90BC918-E24C-41F7-B955-3D4C97DFB7DE}" srcOrd="0" destOrd="0" presId="urn:microsoft.com/office/officeart/2005/8/layout/lProcess2"/>
    <dgm:cxn modelId="{B84E89C1-2B29-4E61-A9C1-73C33639A8F6}" type="presParOf" srcId="{E90BC918-E24C-41F7-B955-3D4C97DFB7DE}" destId="{EE68B7A9-3E41-45C6-9AC2-6741F486A8D0}" srcOrd="0" destOrd="0" presId="urn:microsoft.com/office/officeart/2005/8/layout/lProcess2"/>
    <dgm:cxn modelId="{AD18DFFF-89CF-4731-9036-8533F949450A}" type="presParOf" srcId="{E90BC918-E24C-41F7-B955-3D4C97DFB7DE}" destId="{1B44A4A8-AB15-4EA3-966F-3D8D17698DBA}" srcOrd="1" destOrd="0" presId="urn:microsoft.com/office/officeart/2005/8/layout/lProcess2"/>
    <dgm:cxn modelId="{5C4AF200-1162-47E0-8577-6753FCD80BD2}" type="presParOf" srcId="{E90BC918-E24C-41F7-B955-3D4C97DFB7DE}" destId="{5283F6E1-2B5C-4C59-9DFC-AEE6DD24CEDA}" srcOrd="2" destOrd="0" presId="urn:microsoft.com/office/officeart/2005/8/layout/lProcess2"/>
    <dgm:cxn modelId="{28E5C077-7D33-4FD5-81B8-FF07D30C6767}" type="presParOf" srcId="{E90BC918-E24C-41F7-B955-3D4C97DFB7DE}" destId="{26C9CD9B-7335-4DFF-BE20-799932D1ED47}" srcOrd="3" destOrd="0" presId="urn:microsoft.com/office/officeart/2005/8/layout/lProcess2"/>
    <dgm:cxn modelId="{379FDAE7-6A78-46DE-AC10-2434990E0608}" type="presParOf" srcId="{E90BC918-E24C-41F7-B955-3D4C97DFB7DE}" destId="{21E18809-9DC4-44A9-91CA-58A5E139FFFF}" srcOrd="4" destOrd="0" presId="urn:microsoft.com/office/officeart/2005/8/layout/lProcess2"/>
    <dgm:cxn modelId="{EB74D241-FEED-4EE2-B17C-012372C7432F}" type="presParOf" srcId="{E90BC918-E24C-41F7-B955-3D4C97DFB7DE}" destId="{850C77CC-86FA-4A30-B285-6F0543FE2232}" srcOrd="5" destOrd="0" presId="urn:microsoft.com/office/officeart/2005/8/layout/lProcess2"/>
    <dgm:cxn modelId="{B06897BD-C4A3-4C32-A8FB-DFC37607EE5F}" type="presParOf" srcId="{E90BC918-E24C-41F7-B955-3D4C97DFB7DE}" destId="{D830D98D-A771-45EC-A4DF-326962F3ED1B}" srcOrd="6" destOrd="0" presId="urn:microsoft.com/office/officeart/2005/8/layout/lProcess2"/>
    <dgm:cxn modelId="{9647A758-EA93-4A3F-8E99-D2D0B0C2FF3D}" type="presParOf" srcId="{E90BC918-E24C-41F7-B955-3D4C97DFB7DE}" destId="{C7BC0A21-8CA4-47CD-AC1D-891A96DDFE96}" srcOrd="7" destOrd="0" presId="urn:microsoft.com/office/officeart/2005/8/layout/lProcess2"/>
    <dgm:cxn modelId="{E340B0F6-D4CC-4613-B94B-15E93E0062A9}" type="presParOf" srcId="{E90BC918-E24C-41F7-B955-3D4C97DFB7DE}" destId="{56E0E677-0474-4F3D-91B5-EB7C4CB24503}" srcOrd="8" destOrd="0" presId="urn:microsoft.com/office/officeart/2005/8/layout/lProcess2"/>
    <dgm:cxn modelId="{DF3E49BE-CCE6-4472-A149-ABF20F67472A}" type="presParOf" srcId="{2A418079-AE85-48B4-B9C7-F42C4894C695}" destId="{0018D565-A32D-45EA-A57D-E5BADB50EBBE}" srcOrd="1" destOrd="0" presId="urn:microsoft.com/office/officeart/2005/8/layout/lProcess2"/>
    <dgm:cxn modelId="{F7375861-6618-4B02-B962-2268031AE67D}" type="presParOf" srcId="{2A418079-AE85-48B4-B9C7-F42C4894C695}" destId="{BAAF73C6-3D7F-4F26-813E-1529FB9C4A63}" srcOrd="2" destOrd="0" presId="urn:microsoft.com/office/officeart/2005/8/layout/lProcess2"/>
    <dgm:cxn modelId="{7D329A0F-E517-4352-8F78-3F5F36BE3E4C}" type="presParOf" srcId="{BAAF73C6-3D7F-4F26-813E-1529FB9C4A63}" destId="{EC9F4F06-F499-441D-B9CB-C2E163A96C30}" srcOrd="0" destOrd="0" presId="urn:microsoft.com/office/officeart/2005/8/layout/lProcess2"/>
    <dgm:cxn modelId="{FC7FF3DD-76E1-42BC-96C3-70A5AEC162B1}" type="presParOf" srcId="{BAAF73C6-3D7F-4F26-813E-1529FB9C4A63}" destId="{DD227D14-533B-43AE-B531-CEAA70BCB408}" srcOrd="1" destOrd="0" presId="urn:microsoft.com/office/officeart/2005/8/layout/lProcess2"/>
    <dgm:cxn modelId="{ECAF9490-0A8B-470F-BB7A-D33E6CC0B054}" type="presParOf" srcId="{BAAF73C6-3D7F-4F26-813E-1529FB9C4A63}" destId="{0A1FEDFD-77B5-4BDE-BA8A-17ABBF9B6F48}" srcOrd="2" destOrd="0" presId="urn:microsoft.com/office/officeart/2005/8/layout/lProcess2"/>
    <dgm:cxn modelId="{A0AB138C-D2BA-4E7E-A0B9-D2367C8A01FA}" type="presParOf" srcId="{0A1FEDFD-77B5-4BDE-BA8A-17ABBF9B6F48}" destId="{565B25F0-DD01-4436-AD22-BE0665F44D8F}" srcOrd="0" destOrd="0" presId="urn:microsoft.com/office/officeart/2005/8/layout/lProcess2"/>
    <dgm:cxn modelId="{A3D87684-DD8D-4874-AE62-E1843A07E0D2}" type="presParOf" srcId="{565B25F0-DD01-4436-AD22-BE0665F44D8F}" destId="{7351DEE4-8CBD-4493-8401-9AC6B0D1BFCC}" srcOrd="0" destOrd="0" presId="urn:microsoft.com/office/officeart/2005/8/layout/lProcess2"/>
    <dgm:cxn modelId="{CDE7FD3D-CF7C-4E0F-8BEA-AC361DD43DA2}" type="presParOf" srcId="{565B25F0-DD01-4436-AD22-BE0665F44D8F}" destId="{B50A0773-11BC-4546-AD3D-8EFC971FA2FE}" srcOrd="1" destOrd="0" presId="urn:microsoft.com/office/officeart/2005/8/layout/lProcess2"/>
    <dgm:cxn modelId="{B1F62C5D-C9E9-426D-A441-265468E654E4}" type="presParOf" srcId="{565B25F0-DD01-4436-AD22-BE0665F44D8F}" destId="{609A2156-0954-4317-B666-EB47B4BFE9EB}" srcOrd="2" destOrd="0" presId="urn:microsoft.com/office/officeart/2005/8/layout/lProcess2"/>
    <dgm:cxn modelId="{2D8A009C-8484-41D0-BAAE-747410D5E5D1}" type="presParOf" srcId="{565B25F0-DD01-4436-AD22-BE0665F44D8F}" destId="{2D23B72F-34F5-47D7-83BE-1957AF3C98FF}" srcOrd="3" destOrd="0" presId="urn:microsoft.com/office/officeart/2005/8/layout/lProcess2"/>
    <dgm:cxn modelId="{ABB46308-B15A-490C-B1DB-D624F8B3B920}" type="presParOf" srcId="{565B25F0-DD01-4436-AD22-BE0665F44D8F}" destId="{1CA4D640-DE8F-4028-8A0F-82EFD357809F}" srcOrd="4" destOrd="0" presId="urn:microsoft.com/office/officeart/2005/8/layout/lProcess2"/>
    <dgm:cxn modelId="{A8A93909-EE75-4819-9984-A15B7B838DC3}" type="presParOf" srcId="{565B25F0-DD01-4436-AD22-BE0665F44D8F}" destId="{8C38FC51-4FC4-4E38-A1B7-F33F604C49FA}" srcOrd="5" destOrd="0" presId="urn:microsoft.com/office/officeart/2005/8/layout/lProcess2"/>
    <dgm:cxn modelId="{7E68A952-F8BA-4304-9F8D-CF865D52B261}" type="presParOf" srcId="{565B25F0-DD01-4436-AD22-BE0665F44D8F}" destId="{0953186A-34B2-46AD-96EF-D1104E360339}" srcOrd="6" destOrd="0" presId="urn:microsoft.com/office/officeart/2005/8/layout/lProcess2"/>
    <dgm:cxn modelId="{E2E26C94-E7AC-4CE1-83FC-62CA69E2B787}" type="presParOf" srcId="{565B25F0-DD01-4436-AD22-BE0665F44D8F}" destId="{B3F93EA6-68F6-43C1-B248-25BCF27C1D9B}" srcOrd="7" destOrd="0" presId="urn:microsoft.com/office/officeart/2005/8/layout/lProcess2"/>
    <dgm:cxn modelId="{52295DB9-E680-457E-80A8-2F985299667A}" type="presParOf" srcId="{565B25F0-DD01-4436-AD22-BE0665F44D8F}" destId="{B6E59944-16DB-4C35-85B8-0716FB4FE8EF}" srcOrd="8" destOrd="0" presId="urn:microsoft.com/office/officeart/2005/8/layout/lProcess2"/>
    <dgm:cxn modelId="{60E74B14-F306-403F-BA35-6BD90DE15564}" type="presParOf" srcId="{2A418079-AE85-48B4-B9C7-F42C4894C695}" destId="{104E0603-9A64-4A8D-81C1-67B13410B2AB}" srcOrd="3" destOrd="0" presId="urn:microsoft.com/office/officeart/2005/8/layout/lProcess2"/>
    <dgm:cxn modelId="{6033AC9B-6E30-4AEE-A2B7-CCD5DC5607DC}" type="presParOf" srcId="{2A418079-AE85-48B4-B9C7-F42C4894C695}" destId="{6BF5C999-EB7B-4B41-A9FE-1D229F8562B7}" srcOrd="4" destOrd="0" presId="urn:microsoft.com/office/officeart/2005/8/layout/lProcess2"/>
    <dgm:cxn modelId="{9AE26B49-B435-49C3-9329-53A163AA4FD5}" type="presParOf" srcId="{6BF5C999-EB7B-4B41-A9FE-1D229F8562B7}" destId="{1DA4D939-A3B7-4A2B-8F6B-FC4D11550B2D}" srcOrd="0" destOrd="0" presId="urn:microsoft.com/office/officeart/2005/8/layout/lProcess2"/>
    <dgm:cxn modelId="{8850ED82-1118-4CF7-AFE2-B00EF1D05589}" type="presParOf" srcId="{6BF5C999-EB7B-4B41-A9FE-1D229F8562B7}" destId="{E5F86FEE-F272-464B-8D79-26D174FEBEC1}" srcOrd="1" destOrd="0" presId="urn:microsoft.com/office/officeart/2005/8/layout/lProcess2"/>
    <dgm:cxn modelId="{EC4DD154-F9F9-4096-AB46-205FE03539DB}" type="presParOf" srcId="{6BF5C999-EB7B-4B41-A9FE-1D229F8562B7}" destId="{7F3113F2-9A14-49A2-8825-5A0E1B0143ED}" srcOrd="2" destOrd="0" presId="urn:microsoft.com/office/officeart/2005/8/layout/lProcess2"/>
    <dgm:cxn modelId="{9162D0B9-A5DC-4DDE-B480-9C2767FE8094}" type="presParOf" srcId="{7F3113F2-9A14-49A2-8825-5A0E1B0143ED}" destId="{1CA0F38F-D915-48AA-9272-83B6E7AEA937}" srcOrd="0" destOrd="0" presId="urn:microsoft.com/office/officeart/2005/8/layout/lProcess2"/>
    <dgm:cxn modelId="{3EB6243D-FB34-4BFC-8B18-1AAD0095D855}" type="presParOf" srcId="{1CA0F38F-D915-48AA-9272-83B6E7AEA937}" destId="{B2F4F605-524D-427C-98EC-04002FADFCA1}" srcOrd="0" destOrd="0" presId="urn:microsoft.com/office/officeart/2005/8/layout/lProcess2"/>
    <dgm:cxn modelId="{CC628E6C-BDB7-4A03-AD3D-52C83BD36C5A}" type="presParOf" srcId="{1CA0F38F-D915-48AA-9272-83B6E7AEA937}" destId="{7C830768-DBC2-4131-B737-CDE30F60DF10}" srcOrd="1" destOrd="0" presId="urn:microsoft.com/office/officeart/2005/8/layout/lProcess2"/>
    <dgm:cxn modelId="{CF4EB2ED-1025-49FA-8C5A-0042C41B2306}" type="presParOf" srcId="{1CA0F38F-D915-48AA-9272-83B6E7AEA937}" destId="{9A5A8F26-92C1-4FD7-81F7-09B2E4D3BB85}" srcOrd="2" destOrd="0" presId="urn:microsoft.com/office/officeart/2005/8/layout/lProcess2"/>
    <dgm:cxn modelId="{FC382BD1-DD86-4B34-A19B-C6C42CD01776}" type="presParOf" srcId="{1CA0F38F-D915-48AA-9272-83B6E7AEA937}" destId="{89A45D2A-57FC-457A-BB50-640A625F9130}" srcOrd="3" destOrd="0" presId="urn:microsoft.com/office/officeart/2005/8/layout/lProcess2"/>
    <dgm:cxn modelId="{1EFAE7BD-DD25-415C-A17C-D8BCF00B5F06}" type="presParOf" srcId="{1CA0F38F-D915-48AA-9272-83B6E7AEA937}" destId="{39CB3C34-F7C0-400F-BF2A-F44E95C724F1}" srcOrd="4" destOrd="0" presId="urn:microsoft.com/office/officeart/2005/8/layout/lProcess2"/>
    <dgm:cxn modelId="{B32466D9-1FB2-4129-82BC-BB540B03AA3E}" type="presParOf" srcId="{1CA0F38F-D915-48AA-9272-83B6E7AEA937}" destId="{78008937-C6FB-4AEB-A931-DDC85C9C03D1}" srcOrd="5" destOrd="0" presId="urn:microsoft.com/office/officeart/2005/8/layout/lProcess2"/>
    <dgm:cxn modelId="{363F3FA9-8FB8-441E-BE5C-EB1BD69214EE}" type="presParOf" srcId="{1CA0F38F-D915-48AA-9272-83B6E7AEA937}" destId="{F2B5E10A-0A3A-45BB-AC93-69AC8AA8CE0A}" srcOrd="6" destOrd="0" presId="urn:microsoft.com/office/officeart/2005/8/layout/lProcess2"/>
    <dgm:cxn modelId="{740E4742-A089-4154-97A5-BFBA5EC6EF2D}" type="presParOf" srcId="{1CA0F38F-D915-48AA-9272-83B6E7AEA937}" destId="{19E1513A-4903-45EC-A42F-CEDEAF3298F0}" srcOrd="7" destOrd="0" presId="urn:microsoft.com/office/officeart/2005/8/layout/lProcess2"/>
    <dgm:cxn modelId="{C6FFE550-B7D5-4CA5-AC19-83768384FE1E}" type="presParOf" srcId="{1CA0F38F-D915-48AA-9272-83B6E7AEA937}" destId="{208A2268-63DE-4308-A7FF-50B230584C6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AC6CD-E539-4184-8862-6761C4CB609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7D23B-6462-45CC-8076-D90C1BC86C9D}">
      <dgm:prSet phldrT="[Text]"/>
      <dgm:spPr/>
      <dgm:t>
        <a:bodyPr/>
        <a:lstStyle/>
        <a:p>
          <a:r>
            <a:rPr lang="en-US" dirty="0" smtClean="0"/>
            <a:t>Health Promotion</a:t>
          </a:r>
        </a:p>
        <a:p>
          <a:r>
            <a:rPr lang="en-US" dirty="0" smtClean="0"/>
            <a:t>-</a:t>
          </a:r>
        </a:p>
        <a:p>
          <a:r>
            <a:rPr lang="en-US" dirty="0" smtClean="0">
              <a:solidFill>
                <a:schemeClr val="tx1"/>
              </a:solidFill>
            </a:rPr>
            <a:t>As a national prosperity agenda</a:t>
          </a:r>
          <a:endParaRPr lang="en-US" dirty="0">
            <a:solidFill>
              <a:schemeClr val="tx1"/>
            </a:solidFill>
          </a:endParaRPr>
        </a:p>
      </dgm:t>
    </dgm:pt>
    <dgm:pt modelId="{AC90B7BD-7E93-407C-8685-5DB509FC974E}" type="parTrans" cxnId="{8ADA24CD-92FE-42AD-9E4B-56C391EBB068}">
      <dgm:prSet/>
      <dgm:spPr/>
      <dgm:t>
        <a:bodyPr/>
        <a:lstStyle/>
        <a:p>
          <a:endParaRPr lang="en-US"/>
        </a:p>
      </dgm:t>
    </dgm:pt>
    <dgm:pt modelId="{B20227D9-00BA-43B6-A03B-8B921D42F955}" type="sibTrans" cxnId="{8ADA24CD-92FE-42AD-9E4B-56C391EBB068}">
      <dgm:prSet/>
      <dgm:spPr/>
      <dgm:t>
        <a:bodyPr/>
        <a:lstStyle/>
        <a:p>
          <a:endParaRPr lang="en-US"/>
        </a:p>
      </dgm:t>
    </dgm:pt>
    <dgm:pt modelId="{49BF1D2D-0FEC-46E2-AD7E-48AAD3B583B7}">
      <dgm:prSet phldrT="[Text]" custT="1"/>
      <dgm:spPr/>
      <dgm:t>
        <a:bodyPr/>
        <a:lstStyle/>
        <a:p>
          <a:r>
            <a:rPr lang="en-US" sz="2800" u="sng" dirty="0" smtClean="0"/>
            <a:t>Ownership</a:t>
          </a:r>
        </a:p>
        <a:p>
          <a:r>
            <a:rPr lang="en-US" sz="2800" dirty="0" smtClean="0"/>
            <a:t>-</a:t>
          </a:r>
        </a:p>
        <a:p>
          <a:r>
            <a:rPr lang="en-US" sz="1800" dirty="0" smtClean="0">
              <a:solidFill>
                <a:srgbClr val="FF0000"/>
              </a:solidFill>
            </a:rPr>
            <a:t>People/communities as creators of health</a:t>
          </a:r>
          <a:endParaRPr lang="en-US" sz="1800" dirty="0">
            <a:solidFill>
              <a:srgbClr val="FF0000"/>
            </a:solidFill>
          </a:endParaRPr>
        </a:p>
      </dgm:t>
    </dgm:pt>
    <dgm:pt modelId="{E91DEB72-E4B0-49C9-90CC-B8EC67A506BB}" type="parTrans" cxnId="{6B1B9683-CC51-496D-B852-ED0015466047}">
      <dgm:prSet/>
      <dgm:spPr/>
      <dgm:t>
        <a:bodyPr/>
        <a:lstStyle/>
        <a:p>
          <a:endParaRPr lang="en-US"/>
        </a:p>
      </dgm:t>
    </dgm:pt>
    <dgm:pt modelId="{2CFAA7D8-52FC-4A69-964A-561D94B80427}" type="sibTrans" cxnId="{6B1B9683-CC51-496D-B852-ED0015466047}">
      <dgm:prSet/>
      <dgm:spPr/>
      <dgm:t>
        <a:bodyPr/>
        <a:lstStyle/>
        <a:p>
          <a:endParaRPr lang="en-US"/>
        </a:p>
      </dgm:t>
    </dgm:pt>
    <dgm:pt modelId="{32395356-B22F-4A02-B809-BF6B25912908}">
      <dgm:prSet phldrT="[Text]" custT="1"/>
      <dgm:spPr/>
      <dgm:t>
        <a:bodyPr/>
        <a:lstStyle/>
        <a:p>
          <a:r>
            <a:rPr lang="en-US" sz="2300" b="0" u="sng" dirty="0" smtClean="0"/>
            <a:t>Equity</a:t>
          </a:r>
        </a:p>
        <a:p>
          <a:r>
            <a:rPr lang="en-US" sz="2300" dirty="0" smtClean="0"/>
            <a:t>-</a:t>
          </a:r>
        </a:p>
        <a:p>
          <a:r>
            <a:rPr lang="en-US" sz="1800" dirty="0" smtClean="0"/>
            <a:t>No one left behind – rural and urban alike</a:t>
          </a:r>
          <a:endParaRPr lang="en-US" sz="1800" dirty="0"/>
        </a:p>
      </dgm:t>
    </dgm:pt>
    <dgm:pt modelId="{7216D08F-63FC-4ED7-A933-13CEC4D52856}" type="parTrans" cxnId="{364BFE86-7A7F-417D-8831-AAF233CFA448}">
      <dgm:prSet/>
      <dgm:spPr/>
      <dgm:t>
        <a:bodyPr/>
        <a:lstStyle/>
        <a:p>
          <a:endParaRPr lang="en-US"/>
        </a:p>
      </dgm:t>
    </dgm:pt>
    <dgm:pt modelId="{407B4AB7-6A5C-46F8-8E50-8DA8F181376B}" type="sibTrans" cxnId="{364BFE86-7A7F-417D-8831-AAF233CFA448}">
      <dgm:prSet/>
      <dgm:spPr/>
      <dgm:t>
        <a:bodyPr/>
        <a:lstStyle/>
        <a:p>
          <a:endParaRPr lang="en-US"/>
        </a:p>
      </dgm:t>
    </dgm:pt>
    <dgm:pt modelId="{7CBC0978-351D-4737-A421-76661D76B65F}">
      <dgm:prSet phldrT="[Text]" custT="1"/>
      <dgm:spPr/>
      <dgm:t>
        <a:bodyPr/>
        <a:lstStyle/>
        <a:p>
          <a:r>
            <a:rPr lang="en-US" sz="2000" u="sng" dirty="0" smtClean="0"/>
            <a:t>Human rights and gender</a:t>
          </a:r>
        </a:p>
        <a:p>
          <a:endParaRPr lang="en-US" sz="2000" u="sng" dirty="0" smtClean="0"/>
        </a:p>
        <a:p>
          <a:r>
            <a:rPr lang="en-US" sz="1800" dirty="0" smtClean="0"/>
            <a:t>‘Those with little in life deserve more in law’</a:t>
          </a:r>
          <a:endParaRPr lang="en-US" sz="1800" dirty="0"/>
        </a:p>
      </dgm:t>
    </dgm:pt>
    <dgm:pt modelId="{0E70E5EA-887A-44DD-B48C-6B8629BEBF38}" type="parTrans" cxnId="{7105DDA4-D2C2-4F52-9666-537A62C75C27}">
      <dgm:prSet/>
      <dgm:spPr/>
      <dgm:t>
        <a:bodyPr/>
        <a:lstStyle/>
        <a:p>
          <a:endParaRPr lang="en-US"/>
        </a:p>
      </dgm:t>
    </dgm:pt>
    <dgm:pt modelId="{0C9D4193-3092-458D-9F31-17371B3DF3A8}" type="sibTrans" cxnId="{7105DDA4-D2C2-4F52-9666-537A62C75C27}">
      <dgm:prSet/>
      <dgm:spPr/>
      <dgm:t>
        <a:bodyPr/>
        <a:lstStyle/>
        <a:p>
          <a:endParaRPr lang="en-US"/>
        </a:p>
      </dgm:t>
    </dgm:pt>
    <dgm:pt modelId="{847F7C36-F625-4ED7-A143-BC20EB8ABFEA}">
      <dgm:prSet custT="1"/>
      <dgm:spPr/>
      <dgm:t>
        <a:bodyPr/>
        <a:lstStyle/>
        <a:p>
          <a:r>
            <a:rPr lang="en-US" sz="2100" dirty="0" smtClean="0"/>
            <a:t>Intra-sectoral and Inter-sectoral collaboration</a:t>
          </a:r>
        </a:p>
        <a:p>
          <a:r>
            <a:rPr lang="en-US" sz="2100" dirty="0" smtClean="0"/>
            <a:t>-</a:t>
          </a:r>
        </a:p>
        <a:p>
          <a:r>
            <a:rPr lang="en-US" sz="1800" dirty="0" smtClean="0"/>
            <a:t>Health in all policies</a:t>
          </a:r>
          <a:endParaRPr lang="en-US" sz="1800" dirty="0"/>
        </a:p>
      </dgm:t>
    </dgm:pt>
    <dgm:pt modelId="{712A93ED-6AE8-42DC-99D3-B13B03375441}" type="parTrans" cxnId="{26BD42BF-932D-409D-9156-3257103A8DF7}">
      <dgm:prSet/>
      <dgm:spPr/>
      <dgm:t>
        <a:bodyPr/>
        <a:lstStyle/>
        <a:p>
          <a:endParaRPr lang="en-US"/>
        </a:p>
      </dgm:t>
    </dgm:pt>
    <dgm:pt modelId="{4EAAB8D7-6235-4210-9F2E-9947BBDE234A}" type="sibTrans" cxnId="{26BD42BF-932D-409D-9156-3257103A8DF7}">
      <dgm:prSet/>
      <dgm:spPr/>
      <dgm:t>
        <a:bodyPr/>
        <a:lstStyle/>
        <a:p>
          <a:endParaRPr lang="en-US"/>
        </a:p>
      </dgm:t>
    </dgm:pt>
    <dgm:pt modelId="{4B20F91D-85D5-45D8-942E-BF1260088177}">
      <dgm:prSet custT="1"/>
      <dgm:spPr/>
      <dgm:t>
        <a:bodyPr/>
        <a:lstStyle/>
        <a:p>
          <a:r>
            <a:rPr lang="en-US" sz="2300" dirty="0" smtClean="0"/>
            <a:t>Mutual accountability and responsibility</a:t>
          </a:r>
        </a:p>
        <a:p>
          <a:r>
            <a:rPr lang="en-US" sz="2300" dirty="0" smtClean="0"/>
            <a:t>-</a:t>
          </a:r>
        </a:p>
        <a:p>
          <a:r>
            <a:rPr lang="en-US" sz="1800" dirty="0" smtClean="0"/>
            <a:t>Just do it!</a:t>
          </a:r>
          <a:endParaRPr lang="en-US" sz="1800" dirty="0"/>
        </a:p>
      </dgm:t>
    </dgm:pt>
    <dgm:pt modelId="{01C9CE95-5370-4D8C-BE0B-CC6D25765517}" type="parTrans" cxnId="{9EC973D7-F7C0-4CEA-97D2-6EBDB4AE01D1}">
      <dgm:prSet/>
      <dgm:spPr/>
      <dgm:t>
        <a:bodyPr/>
        <a:lstStyle/>
        <a:p>
          <a:endParaRPr lang="en-US"/>
        </a:p>
      </dgm:t>
    </dgm:pt>
    <dgm:pt modelId="{523D06E5-DD3E-42D1-B8F2-7AE058C467B8}" type="sibTrans" cxnId="{9EC973D7-F7C0-4CEA-97D2-6EBDB4AE01D1}">
      <dgm:prSet/>
      <dgm:spPr/>
      <dgm:t>
        <a:bodyPr/>
        <a:lstStyle/>
        <a:p>
          <a:endParaRPr lang="en-US"/>
        </a:p>
      </dgm:t>
    </dgm:pt>
    <dgm:pt modelId="{CA33B347-E216-4DD9-86AE-4B10516C9A90}" type="pres">
      <dgm:prSet presAssocID="{EF4AC6CD-E539-4184-8862-6761C4CB60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2BE63-94AD-44A1-9A0A-25F8B0204B10}" type="pres">
      <dgm:prSet presAssocID="{41D7D23B-6462-45CC-8076-D90C1BC86C9D}" presName="centerShape" presStyleLbl="node0" presStyleIdx="0" presStyleCnt="1"/>
      <dgm:spPr/>
      <dgm:t>
        <a:bodyPr/>
        <a:lstStyle/>
        <a:p>
          <a:endParaRPr lang="en-US"/>
        </a:p>
      </dgm:t>
    </dgm:pt>
    <dgm:pt modelId="{60220092-A619-4F5A-8FEB-176162575ACB}" type="pres">
      <dgm:prSet presAssocID="{E91DEB72-E4B0-49C9-90CC-B8EC67A506BB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A7471152-3CDE-4C1A-B2CA-E0F67F06D3FE}" type="pres">
      <dgm:prSet presAssocID="{49BF1D2D-0FEC-46E2-AD7E-48AAD3B583B7}" presName="node" presStyleLbl="node1" presStyleIdx="0" presStyleCnt="5" custScaleX="13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F476C-ECA3-479D-876C-40E7CBCC769A}" type="pres">
      <dgm:prSet presAssocID="{7216D08F-63FC-4ED7-A933-13CEC4D52856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ABA81F38-E165-4160-A787-FDCC0243B1C2}" type="pres">
      <dgm:prSet presAssocID="{32395356-B22F-4A02-B809-BF6B25912908}" presName="node" presStyleLbl="node1" presStyleIdx="1" presStyleCnt="5" custScaleX="129565" custRadScaleRad="115186" custRadScaleInc="-11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B9B8E-E7D8-4F74-8722-CBA4AC04D5EB}" type="pres">
      <dgm:prSet presAssocID="{0E70E5EA-887A-44DD-B48C-6B8629BEBF38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BC31F135-1F2E-49EF-A935-FEE395051DAE}" type="pres">
      <dgm:prSet presAssocID="{7CBC0978-351D-4737-A421-76661D76B6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C078E-AF51-4CDE-952D-D0CEDE147B70}" type="pres">
      <dgm:prSet presAssocID="{712A93ED-6AE8-42DC-99D3-B13B03375441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B0956132-02BE-4521-8B82-2CEDEDBF2EDF}" type="pres">
      <dgm:prSet presAssocID="{847F7C36-F625-4ED7-A143-BC20EB8ABFEA}" presName="node" presStyleLbl="node1" presStyleIdx="3" presStyleCnt="5" custScaleX="130464" custRadScaleRad="116870" custRadScaleInc="13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F1C0E-0B02-4C1F-931D-4B4CF4B782BC}" type="pres">
      <dgm:prSet presAssocID="{01C9CE95-5370-4D8C-BE0B-CC6D2576551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D331DA42-1491-4D66-AFED-4DDE10037947}" type="pres">
      <dgm:prSet presAssocID="{4B20F91D-85D5-45D8-942E-BF1260088177}" presName="node" presStyleLbl="node1" presStyleIdx="4" presStyleCnt="5" custScaleX="12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1966D-9503-4EC0-83EB-B4D09406CFA5}" type="presOf" srcId="{712A93ED-6AE8-42DC-99D3-B13B03375441}" destId="{8B7C078E-AF51-4CDE-952D-D0CEDE147B70}" srcOrd="0" destOrd="0" presId="urn:microsoft.com/office/officeart/2005/8/layout/radial4"/>
    <dgm:cxn modelId="{83C9C887-7E9C-41B3-8A87-503A4CD4E629}" type="presOf" srcId="{E91DEB72-E4B0-49C9-90CC-B8EC67A506BB}" destId="{60220092-A619-4F5A-8FEB-176162575ACB}" srcOrd="0" destOrd="0" presId="urn:microsoft.com/office/officeart/2005/8/layout/radial4"/>
    <dgm:cxn modelId="{CF74967D-D793-4B80-A0F0-FB1A55DA46E4}" type="presOf" srcId="{EF4AC6CD-E539-4184-8862-6761C4CB6097}" destId="{CA33B347-E216-4DD9-86AE-4B10516C9A90}" srcOrd="0" destOrd="0" presId="urn:microsoft.com/office/officeart/2005/8/layout/radial4"/>
    <dgm:cxn modelId="{364BFE86-7A7F-417D-8831-AAF233CFA448}" srcId="{41D7D23B-6462-45CC-8076-D90C1BC86C9D}" destId="{32395356-B22F-4A02-B809-BF6B25912908}" srcOrd="1" destOrd="0" parTransId="{7216D08F-63FC-4ED7-A933-13CEC4D52856}" sibTransId="{407B4AB7-6A5C-46F8-8E50-8DA8F181376B}"/>
    <dgm:cxn modelId="{0B8D771F-80FC-485D-B97D-E605EF4C3C9E}" type="presOf" srcId="{0E70E5EA-887A-44DD-B48C-6B8629BEBF38}" destId="{555B9B8E-E7D8-4F74-8722-CBA4AC04D5EB}" srcOrd="0" destOrd="0" presId="urn:microsoft.com/office/officeart/2005/8/layout/radial4"/>
    <dgm:cxn modelId="{48456178-EA20-4206-98A4-F352F3054FB1}" type="presOf" srcId="{847F7C36-F625-4ED7-A143-BC20EB8ABFEA}" destId="{B0956132-02BE-4521-8B82-2CEDEDBF2EDF}" srcOrd="0" destOrd="0" presId="urn:microsoft.com/office/officeart/2005/8/layout/radial4"/>
    <dgm:cxn modelId="{869ADD62-EAF8-486B-AE88-98B77C60378B}" type="presOf" srcId="{7216D08F-63FC-4ED7-A933-13CEC4D52856}" destId="{A47F476C-ECA3-479D-876C-40E7CBCC769A}" srcOrd="0" destOrd="0" presId="urn:microsoft.com/office/officeart/2005/8/layout/radial4"/>
    <dgm:cxn modelId="{A5F65A6C-30A2-4636-8C30-16308D4C4469}" type="presOf" srcId="{4B20F91D-85D5-45D8-942E-BF1260088177}" destId="{D331DA42-1491-4D66-AFED-4DDE10037947}" srcOrd="0" destOrd="0" presId="urn:microsoft.com/office/officeart/2005/8/layout/radial4"/>
    <dgm:cxn modelId="{928E668D-A342-493B-929A-2A8A4FDFE854}" type="presOf" srcId="{32395356-B22F-4A02-B809-BF6B25912908}" destId="{ABA81F38-E165-4160-A787-FDCC0243B1C2}" srcOrd="0" destOrd="0" presId="urn:microsoft.com/office/officeart/2005/8/layout/radial4"/>
    <dgm:cxn modelId="{DCE59C18-D07B-4371-9A2F-B1915B6216A8}" type="presOf" srcId="{7CBC0978-351D-4737-A421-76661D76B65F}" destId="{BC31F135-1F2E-49EF-A935-FEE395051DAE}" srcOrd="0" destOrd="0" presId="urn:microsoft.com/office/officeart/2005/8/layout/radial4"/>
    <dgm:cxn modelId="{6B1B9683-CC51-496D-B852-ED0015466047}" srcId="{41D7D23B-6462-45CC-8076-D90C1BC86C9D}" destId="{49BF1D2D-0FEC-46E2-AD7E-48AAD3B583B7}" srcOrd="0" destOrd="0" parTransId="{E91DEB72-E4B0-49C9-90CC-B8EC67A506BB}" sibTransId="{2CFAA7D8-52FC-4A69-964A-561D94B80427}"/>
    <dgm:cxn modelId="{8ADA24CD-92FE-42AD-9E4B-56C391EBB068}" srcId="{EF4AC6CD-E539-4184-8862-6761C4CB6097}" destId="{41D7D23B-6462-45CC-8076-D90C1BC86C9D}" srcOrd="0" destOrd="0" parTransId="{AC90B7BD-7E93-407C-8685-5DB509FC974E}" sibTransId="{B20227D9-00BA-43B6-A03B-8B921D42F955}"/>
    <dgm:cxn modelId="{D47A8BE5-ECB1-4DE0-A952-B8B2AE65006A}" type="presOf" srcId="{49BF1D2D-0FEC-46E2-AD7E-48AAD3B583B7}" destId="{A7471152-3CDE-4C1A-B2CA-E0F67F06D3FE}" srcOrd="0" destOrd="0" presId="urn:microsoft.com/office/officeart/2005/8/layout/radial4"/>
    <dgm:cxn modelId="{61CF7582-BD9B-4587-8962-5D44C1FD6D2B}" type="presOf" srcId="{41D7D23B-6462-45CC-8076-D90C1BC86C9D}" destId="{3BE2BE63-94AD-44A1-9A0A-25F8B0204B10}" srcOrd="0" destOrd="0" presId="urn:microsoft.com/office/officeart/2005/8/layout/radial4"/>
    <dgm:cxn modelId="{D2ED0F6D-D32B-4CA6-B24B-60578BB5FB16}" type="presOf" srcId="{01C9CE95-5370-4D8C-BE0B-CC6D25765517}" destId="{FFEF1C0E-0B02-4C1F-931D-4B4CF4B782BC}" srcOrd="0" destOrd="0" presId="urn:microsoft.com/office/officeart/2005/8/layout/radial4"/>
    <dgm:cxn modelId="{26BD42BF-932D-409D-9156-3257103A8DF7}" srcId="{41D7D23B-6462-45CC-8076-D90C1BC86C9D}" destId="{847F7C36-F625-4ED7-A143-BC20EB8ABFEA}" srcOrd="3" destOrd="0" parTransId="{712A93ED-6AE8-42DC-99D3-B13B03375441}" sibTransId="{4EAAB8D7-6235-4210-9F2E-9947BBDE234A}"/>
    <dgm:cxn modelId="{9EC973D7-F7C0-4CEA-97D2-6EBDB4AE01D1}" srcId="{41D7D23B-6462-45CC-8076-D90C1BC86C9D}" destId="{4B20F91D-85D5-45D8-942E-BF1260088177}" srcOrd="4" destOrd="0" parTransId="{01C9CE95-5370-4D8C-BE0B-CC6D25765517}" sibTransId="{523D06E5-DD3E-42D1-B8F2-7AE058C467B8}"/>
    <dgm:cxn modelId="{7105DDA4-D2C2-4F52-9666-537A62C75C27}" srcId="{41D7D23B-6462-45CC-8076-D90C1BC86C9D}" destId="{7CBC0978-351D-4737-A421-76661D76B65F}" srcOrd="2" destOrd="0" parTransId="{0E70E5EA-887A-44DD-B48C-6B8629BEBF38}" sibTransId="{0C9D4193-3092-458D-9F31-17371B3DF3A8}"/>
    <dgm:cxn modelId="{26C9A7A4-77A6-4BAE-A364-C6BAB74A4635}" type="presParOf" srcId="{CA33B347-E216-4DD9-86AE-4B10516C9A90}" destId="{3BE2BE63-94AD-44A1-9A0A-25F8B0204B10}" srcOrd="0" destOrd="0" presId="urn:microsoft.com/office/officeart/2005/8/layout/radial4"/>
    <dgm:cxn modelId="{AB801F27-5F4C-4802-91F0-C6CD91C4CA9D}" type="presParOf" srcId="{CA33B347-E216-4DD9-86AE-4B10516C9A90}" destId="{60220092-A619-4F5A-8FEB-176162575ACB}" srcOrd="1" destOrd="0" presId="urn:microsoft.com/office/officeart/2005/8/layout/radial4"/>
    <dgm:cxn modelId="{2192DDD8-9ECD-4797-8FA2-E17C1684BE35}" type="presParOf" srcId="{CA33B347-E216-4DD9-86AE-4B10516C9A90}" destId="{A7471152-3CDE-4C1A-B2CA-E0F67F06D3FE}" srcOrd="2" destOrd="0" presId="urn:microsoft.com/office/officeart/2005/8/layout/radial4"/>
    <dgm:cxn modelId="{607928FB-22E2-4692-BF49-215DE0B2BD63}" type="presParOf" srcId="{CA33B347-E216-4DD9-86AE-4B10516C9A90}" destId="{A47F476C-ECA3-479D-876C-40E7CBCC769A}" srcOrd="3" destOrd="0" presId="urn:microsoft.com/office/officeart/2005/8/layout/radial4"/>
    <dgm:cxn modelId="{FFF8EB17-8F88-42C8-9773-B521FA0AEEE2}" type="presParOf" srcId="{CA33B347-E216-4DD9-86AE-4B10516C9A90}" destId="{ABA81F38-E165-4160-A787-FDCC0243B1C2}" srcOrd="4" destOrd="0" presId="urn:microsoft.com/office/officeart/2005/8/layout/radial4"/>
    <dgm:cxn modelId="{7BFE1278-A191-40B6-8EE2-A1118671DED6}" type="presParOf" srcId="{CA33B347-E216-4DD9-86AE-4B10516C9A90}" destId="{555B9B8E-E7D8-4F74-8722-CBA4AC04D5EB}" srcOrd="5" destOrd="0" presId="urn:microsoft.com/office/officeart/2005/8/layout/radial4"/>
    <dgm:cxn modelId="{03D5C4EE-5F22-409B-B649-BBB53A766D48}" type="presParOf" srcId="{CA33B347-E216-4DD9-86AE-4B10516C9A90}" destId="{BC31F135-1F2E-49EF-A935-FEE395051DAE}" srcOrd="6" destOrd="0" presId="urn:microsoft.com/office/officeart/2005/8/layout/radial4"/>
    <dgm:cxn modelId="{F83BFCA4-DECE-45A7-B9FD-87175968BA7B}" type="presParOf" srcId="{CA33B347-E216-4DD9-86AE-4B10516C9A90}" destId="{8B7C078E-AF51-4CDE-952D-D0CEDE147B70}" srcOrd="7" destOrd="0" presId="urn:microsoft.com/office/officeart/2005/8/layout/radial4"/>
    <dgm:cxn modelId="{3D1B0A6F-28DF-4FF4-9C71-8D9ECE511E48}" type="presParOf" srcId="{CA33B347-E216-4DD9-86AE-4B10516C9A90}" destId="{B0956132-02BE-4521-8B82-2CEDEDBF2EDF}" srcOrd="8" destOrd="0" presId="urn:microsoft.com/office/officeart/2005/8/layout/radial4"/>
    <dgm:cxn modelId="{5C89E4D4-BD82-45F6-9BB0-B81950033F65}" type="presParOf" srcId="{CA33B347-E216-4DD9-86AE-4B10516C9A90}" destId="{FFEF1C0E-0B02-4C1F-931D-4B4CF4B782BC}" srcOrd="9" destOrd="0" presId="urn:microsoft.com/office/officeart/2005/8/layout/radial4"/>
    <dgm:cxn modelId="{E0497A1C-3377-4499-A1EF-AE42EB88A71E}" type="presParOf" srcId="{CA33B347-E216-4DD9-86AE-4B10516C9A90}" destId="{D331DA42-1491-4D66-AFED-4DDE1003794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2ABB-0355-432C-90F5-4D4D744C555E}">
      <dsp:nvSpPr>
        <dsp:cNvPr id="0" name=""/>
        <dsp:cNvSpPr/>
      </dsp:nvSpPr>
      <dsp:spPr>
        <a:xfrm>
          <a:off x="941" y="0"/>
          <a:ext cx="2448687" cy="5203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Netherlands</a:t>
          </a:r>
          <a:endParaRPr lang="en-US" sz="3400" kern="1200" dirty="0"/>
        </a:p>
      </dsp:txBody>
      <dsp:txXfrm>
        <a:off x="941" y="0"/>
        <a:ext cx="2448687" cy="1561147"/>
      </dsp:txXfrm>
    </dsp:sp>
    <dsp:sp modelId="{EE68B7A9-3E41-45C6-9AC2-6741F486A8D0}">
      <dsp:nvSpPr>
        <dsp:cNvPr id="0" name=""/>
        <dsp:cNvSpPr/>
      </dsp:nvSpPr>
      <dsp:spPr>
        <a:xfrm>
          <a:off x="245810" y="1562132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$850 B</a:t>
          </a:r>
          <a:endParaRPr lang="en-US" sz="3100" kern="1200" dirty="0"/>
        </a:p>
      </dsp:txBody>
      <dsp:txXfrm>
        <a:off x="263442" y="1579764"/>
        <a:ext cx="1923685" cy="566745"/>
      </dsp:txXfrm>
    </dsp:sp>
    <dsp:sp modelId="{5283F6E1-2B5C-4C59-9DFC-AEE6DD24CEDA}">
      <dsp:nvSpPr>
        <dsp:cNvPr id="0" name=""/>
        <dsp:cNvSpPr/>
      </dsp:nvSpPr>
      <dsp:spPr>
        <a:xfrm>
          <a:off x="245810" y="2256759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$170 B</a:t>
          </a:r>
          <a:endParaRPr lang="en-US" sz="3100" kern="1200" dirty="0"/>
        </a:p>
      </dsp:txBody>
      <dsp:txXfrm>
        <a:off x="263442" y="2274391"/>
        <a:ext cx="1923685" cy="566745"/>
      </dsp:txXfrm>
    </dsp:sp>
    <dsp:sp modelId="{21E18809-9DC4-44A9-91CA-58A5E139FFFF}">
      <dsp:nvSpPr>
        <dsp:cNvPr id="0" name=""/>
        <dsp:cNvSpPr/>
      </dsp:nvSpPr>
      <dsp:spPr>
        <a:xfrm>
          <a:off x="245810" y="2951386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$26 B</a:t>
          </a:r>
          <a:endParaRPr lang="en-US" sz="3100" kern="1200" dirty="0"/>
        </a:p>
      </dsp:txBody>
      <dsp:txXfrm>
        <a:off x="263442" y="2969018"/>
        <a:ext cx="1923685" cy="566745"/>
      </dsp:txXfrm>
    </dsp:sp>
    <dsp:sp modelId="{D830D98D-A771-45EC-A4DF-326962F3ED1B}">
      <dsp:nvSpPr>
        <dsp:cNvPr id="0" name=""/>
        <dsp:cNvSpPr/>
      </dsp:nvSpPr>
      <dsp:spPr>
        <a:xfrm>
          <a:off x="245810" y="3646013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17M</a:t>
          </a:r>
          <a:endParaRPr lang="en-US" sz="3100" kern="1200" dirty="0"/>
        </a:p>
      </dsp:txBody>
      <dsp:txXfrm>
        <a:off x="263442" y="3663645"/>
        <a:ext cx="1923685" cy="566745"/>
      </dsp:txXfrm>
    </dsp:sp>
    <dsp:sp modelId="{56E0E677-0474-4F3D-91B5-EB7C4CB24503}">
      <dsp:nvSpPr>
        <dsp:cNvPr id="0" name=""/>
        <dsp:cNvSpPr/>
      </dsp:nvSpPr>
      <dsp:spPr>
        <a:xfrm>
          <a:off x="245810" y="4340640"/>
          <a:ext cx="1958949" cy="60200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$1,500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263442" y="4358272"/>
        <a:ext cx="1923685" cy="566745"/>
      </dsp:txXfrm>
    </dsp:sp>
    <dsp:sp modelId="{EC9F4F06-F499-441D-B9CB-C2E163A96C30}">
      <dsp:nvSpPr>
        <dsp:cNvPr id="0" name=""/>
        <dsp:cNvSpPr/>
      </dsp:nvSpPr>
      <dsp:spPr>
        <a:xfrm>
          <a:off x="2633280" y="0"/>
          <a:ext cx="2448687" cy="5203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Denmark</a:t>
          </a:r>
          <a:endParaRPr lang="en-US" sz="3400" kern="1200" dirty="0"/>
        </a:p>
      </dsp:txBody>
      <dsp:txXfrm>
        <a:off x="2633280" y="0"/>
        <a:ext cx="2448687" cy="1561147"/>
      </dsp:txXfrm>
    </dsp:sp>
    <dsp:sp modelId="{7351DEE4-8CBD-4493-8401-9AC6B0D1BFCC}">
      <dsp:nvSpPr>
        <dsp:cNvPr id="0" name=""/>
        <dsp:cNvSpPr/>
      </dsp:nvSpPr>
      <dsp:spPr>
        <a:xfrm>
          <a:off x="2878149" y="1562132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$325 B</a:t>
          </a:r>
          <a:endParaRPr lang="en-US" sz="3100" kern="1200" dirty="0"/>
        </a:p>
      </dsp:txBody>
      <dsp:txXfrm>
        <a:off x="2895781" y="1579764"/>
        <a:ext cx="1923685" cy="566745"/>
      </dsp:txXfrm>
    </dsp:sp>
    <dsp:sp modelId="{609A2156-0954-4317-B666-EB47B4BFE9EB}">
      <dsp:nvSpPr>
        <dsp:cNvPr id="0" name=""/>
        <dsp:cNvSpPr/>
      </dsp:nvSpPr>
      <dsp:spPr>
        <a:xfrm>
          <a:off x="2878149" y="2256759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$65 B</a:t>
          </a:r>
          <a:endParaRPr lang="en-US" sz="3100" kern="1200" dirty="0"/>
        </a:p>
      </dsp:txBody>
      <dsp:txXfrm>
        <a:off x="2895781" y="2274391"/>
        <a:ext cx="1923685" cy="566745"/>
      </dsp:txXfrm>
    </dsp:sp>
    <dsp:sp modelId="{1CA4D640-DE8F-4028-8A0F-82EFD357809F}">
      <dsp:nvSpPr>
        <dsp:cNvPr id="0" name=""/>
        <dsp:cNvSpPr/>
      </dsp:nvSpPr>
      <dsp:spPr>
        <a:xfrm>
          <a:off x="2878149" y="2951386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$10 B</a:t>
          </a:r>
          <a:endParaRPr lang="en-US" sz="3100" kern="1200" dirty="0"/>
        </a:p>
      </dsp:txBody>
      <dsp:txXfrm>
        <a:off x="2895781" y="2969018"/>
        <a:ext cx="1923685" cy="566745"/>
      </dsp:txXfrm>
    </dsp:sp>
    <dsp:sp modelId="{0953186A-34B2-46AD-96EF-D1104E360339}">
      <dsp:nvSpPr>
        <dsp:cNvPr id="0" name=""/>
        <dsp:cNvSpPr/>
      </dsp:nvSpPr>
      <dsp:spPr>
        <a:xfrm>
          <a:off x="2878149" y="3646013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5.4M</a:t>
          </a:r>
          <a:endParaRPr lang="en-US" sz="3100" kern="1200" dirty="0"/>
        </a:p>
      </dsp:txBody>
      <dsp:txXfrm>
        <a:off x="2895781" y="3663645"/>
        <a:ext cx="1923685" cy="566745"/>
      </dsp:txXfrm>
    </dsp:sp>
    <dsp:sp modelId="{B6E59944-16DB-4C35-85B8-0716FB4FE8EF}">
      <dsp:nvSpPr>
        <dsp:cNvPr id="0" name=""/>
        <dsp:cNvSpPr/>
      </dsp:nvSpPr>
      <dsp:spPr>
        <a:xfrm>
          <a:off x="2878149" y="4340640"/>
          <a:ext cx="1958949" cy="60200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$1,800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2895781" y="4358272"/>
        <a:ext cx="1923685" cy="566745"/>
      </dsp:txXfrm>
    </dsp:sp>
    <dsp:sp modelId="{1DA4D939-A3B7-4A2B-8F6B-FC4D11550B2D}">
      <dsp:nvSpPr>
        <dsp:cNvPr id="0" name=""/>
        <dsp:cNvSpPr/>
      </dsp:nvSpPr>
      <dsp:spPr>
        <a:xfrm>
          <a:off x="5265619" y="0"/>
          <a:ext cx="2448687" cy="5203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SSA</a:t>
          </a:r>
          <a:endParaRPr lang="en-US" sz="3400" kern="1200" dirty="0"/>
        </a:p>
      </dsp:txBody>
      <dsp:txXfrm>
        <a:off x="5265619" y="0"/>
        <a:ext cx="2448687" cy="1561147"/>
      </dsp:txXfrm>
    </dsp:sp>
    <dsp:sp modelId="{B2F4F605-524D-427C-98EC-04002FADFCA1}">
      <dsp:nvSpPr>
        <dsp:cNvPr id="0" name=""/>
        <dsp:cNvSpPr/>
      </dsp:nvSpPr>
      <dsp:spPr>
        <a:xfrm>
          <a:off x="5510488" y="1562132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$ 1700 B</a:t>
          </a:r>
          <a:endParaRPr lang="en-US" sz="3100" kern="1200" dirty="0"/>
        </a:p>
      </dsp:txBody>
      <dsp:txXfrm>
        <a:off x="5528120" y="1579764"/>
        <a:ext cx="1923685" cy="566745"/>
      </dsp:txXfrm>
    </dsp:sp>
    <dsp:sp modelId="{9A5A8F26-92C1-4FD7-81F7-09B2E4D3BB85}">
      <dsp:nvSpPr>
        <dsp:cNvPr id="0" name=""/>
        <dsp:cNvSpPr/>
      </dsp:nvSpPr>
      <dsp:spPr>
        <a:xfrm>
          <a:off x="5510488" y="2256759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$340 B</a:t>
          </a:r>
          <a:endParaRPr lang="en-US" sz="3100" kern="1200" dirty="0"/>
        </a:p>
      </dsp:txBody>
      <dsp:txXfrm>
        <a:off x="5528120" y="2274391"/>
        <a:ext cx="1923685" cy="566745"/>
      </dsp:txXfrm>
    </dsp:sp>
    <dsp:sp modelId="{39CB3C34-F7C0-400F-BF2A-F44E95C724F1}">
      <dsp:nvSpPr>
        <dsp:cNvPr id="0" name=""/>
        <dsp:cNvSpPr/>
      </dsp:nvSpPr>
      <dsp:spPr>
        <a:xfrm>
          <a:off x="5510488" y="2951386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$51 B</a:t>
          </a:r>
          <a:endParaRPr lang="en-US" sz="3100" kern="1200" dirty="0"/>
        </a:p>
      </dsp:txBody>
      <dsp:txXfrm>
        <a:off x="5528120" y="2969018"/>
        <a:ext cx="1923685" cy="566745"/>
      </dsp:txXfrm>
    </dsp:sp>
    <dsp:sp modelId="{F2B5E10A-0A3A-45BB-AC93-69AC8AA8CE0A}">
      <dsp:nvSpPr>
        <dsp:cNvPr id="0" name=""/>
        <dsp:cNvSpPr/>
      </dsp:nvSpPr>
      <dsp:spPr>
        <a:xfrm>
          <a:off x="5510488" y="3646013"/>
          <a:ext cx="1958949" cy="602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1,000M</a:t>
          </a:r>
          <a:endParaRPr lang="en-US" sz="3100" kern="1200" dirty="0"/>
        </a:p>
      </dsp:txBody>
      <dsp:txXfrm>
        <a:off x="5528120" y="3663645"/>
        <a:ext cx="1923685" cy="566745"/>
      </dsp:txXfrm>
    </dsp:sp>
    <dsp:sp modelId="{208A2268-63DE-4308-A7FF-50B230584C6A}">
      <dsp:nvSpPr>
        <dsp:cNvPr id="0" name=""/>
        <dsp:cNvSpPr/>
      </dsp:nvSpPr>
      <dsp:spPr>
        <a:xfrm>
          <a:off x="5510488" y="4340640"/>
          <a:ext cx="1958949" cy="60200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</a:rPr>
            <a:t>$51</a:t>
          </a:r>
          <a:endParaRPr lang="en-US" sz="4000" kern="1200" dirty="0">
            <a:solidFill>
              <a:srgbClr val="FF0000"/>
            </a:solidFill>
          </a:endParaRPr>
        </a:p>
      </dsp:txBody>
      <dsp:txXfrm>
        <a:off x="5528120" y="4358272"/>
        <a:ext cx="1923685" cy="566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E63-94AD-44A1-9A0A-25F8B0204B10}">
      <dsp:nvSpPr>
        <dsp:cNvPr id="0" name=""/>
        <dsp:cNvSpPr/>
      </dsp:nvSpPr>
      <dsp:spPr>
        <a:xfrm>
          <a:off x="4600863" y="3255628"/>
          <a:ext cx="2410193" cy="24101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Promotion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As a national prosperity agenda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53828" y="3608593"/>
        <a:ext cx="1704263" cy="1704263"/>
      </dsp:txXfrm>
    </dsp:sp>
    <dsp:sp modelId="{60220092-A619-4F5A-8FEB-176162575ACB}">
      <dsp:nvSpPr>
        <dsp:cNvPr id="0" name=""/>
        <dsp:cNvSpPr/>
      </dsp:nvSpPr>
      <dsp:spPr>
        <a:xfrm rot="10800000">
          <a:off x="2261567" y="4117272"/>
          <a:ext cx="2210635" cy="6869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71152-3CDE-4C1A-B2CA-E0F67F06D3FE}">
      <dsp:nvSpPr>
        <dsp:cNvPr id="0" name=""/>
        <dsp:cNvSpPr/>
      </dsp:nvSpPr>
      <dsp:spPr>
        <a:xfrm>
          <a:off x="683047" y="3544851"/>
          <a:ext cx="3157038" cy="1831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/>
            <a:t>Ownership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People/communities as creators of health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736697" y="3598501"/>
        <a:ext cx="3049738" cy="1724446"/>
      </dsp:txXfrm>
    </dsp:sp>
    <dsp:sp modelId="{A47F476C-ECA3-479D-876C-40E7CBCC769A}">
      <dsp:nvSpPr>
        <dsp:cNvPr id="0" name=""/>
        <dsp:cNvSpPr/>
      </dsp:nvSpPr>
      <dsp:spPr>
        <a:xfrm rot="13252097">
          <a:off x="2387140" y="2335551"/>
          <a:ext cx="2719282" cy="6869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81F38-E165-4160-A787-FDCC0243B1C2}">
      <dsp:nvSpPr>
        <dsp:cNvPr id="0" name=""/>
        <dsp:cNvSpPr/>
      </dsp:nvSpPr>
      <dsp:spPr>
        <a:xfrm>
          <a:off x="1235285" y="873486"/>
          <a:ext cx="2966628" cy="1831746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sng" kern="1200" dirty="0" smtClean="0"/>
            <a:t>Equity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one left behind – rural and urban alike</a:t>
          </a:r>
          <a:endParaRPr lang="en-US" sz="1800" kern="1200" dirty="0"/>
        </a:p>
      </dsp:txBody>
      <dsp:txXfrm>
        <a:off x="1288935" y="927136"/>
        <a:ext cx="2859328" cy="1724446"/>
      </dsp:txXfrm>
    </dsp:sp>
    <dsp:sp modelId="{555B9B8E-E7D8-4F74-8722-CBA4AC04D5EB}">
      <dsp:nvSpPr>
        <dsp:cNvPr id="0" name=""/>
        <dsp:cNvSpPr/>
      </dsp:nvSpPr>
      <dsp:spPr>
        <a:xfrm rot="16200000">
          <a:off x="4700642" y="1678197"/>
          <a:ext cx="2210635" cy="6869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F135-1F2E-49EF-A935-FEE395051DAE}">
      <dsp:nvSpPr>
        <dsp:cNvPr id="0" name=""/>
        <dsp:cNvSpPr/>
      </dsp:nvSpPr>
      <dsp:spPr>
        <a:xfrm>
          <a:off x="4661118" y="458"/>
          <a:ext cx="2289683" cy="183174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Human rights and gender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‘Those with little in life deserve more in law’</a:t>
          </a:r>
          <a:endParaRPr lang="en-US" sz="1800" kern="1200" dirty="0"/>
        </a:p>
      </dsp:txBody>
      <dsp:txXfrm>
        <a:off x="4714768" y="54108"/>
        <a:ext cx="2182383" cy="1724446"/>
      </dsp:txXfrm>
    </dsp:sp>
    <dsp:sp modelId="{8B7C078E-AF51-4CDE-952D-D0CEDE147B70}">
      <dsp:nvSpPr>
        <dsp:cNvPr id="0" name=""/>
        <dsp:cNvSpPr/>
      </dsp:nvSpPr>
      <dsp:spPr>
        <a:xfrm rot="19190542">
          <a:off x="6523297" y="2340923"/>
          <a:ext cx="2775687" cy="6869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56132-02BE-4521-8B82-2CEDEDBF2EDF}">
      <dsp:nvSpPr>
        <dsp:cNvPr id="0" name=""/>
        <dsp:cNvSpPr/>
      </dsp:nvSpPr>
      <dsp:spPr>
        <a:xfrm>
          <a:off x="7478226" y="873491"/>
          <a:ext cx="2987212" cy="1831746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Intra-sectoral and Inter-sectoral collaboration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-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in all policies</a:t>
          </a:r>
          <a:endParaRPr lang="en-US" sz="1800" kern="1200" dirty="0"/>
        </a:p>
      </dsp:txBody>
      <dsp:txXfrm>
        <a:off x="7531876" y="927141"/>
        <a:ext cx="2879912" cy="1724446"/>
      </dsp:txXfrm>
    </dsp:sp>
    <dsp:sp modelId="{FFEF1C0E-0B02-4C1F-931D-4B4CF4B782BC}">
      <dsp:nvSpPr>
        <dsp:cNvPr id="0" name=""/>
        <dsp:cNvSpPr/>
      </dsp:nvSpPr>
      <dsp:spPr>
        <a:xfrm>
          <a:off x="7139718" y="4117272"/>
          <a:ext cx="2210635" cy="6869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1DA42-1491-4D66-AFED-4DDE10037947}">
      <dsp:nvSpPr>
        <dsp:cNvPr id="0" name=""/>
        <dsp:cNvSpPr/>
      </dsp:nvSpPr>
      <dsp:spPr>
        <a:xfrm>
          <a:off x="7871309" y="3544851"/>
          <a:ext cx="2958088" cy="183174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Mutual accountability and responsibility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Just do it!</a:t>
          </a:r>
          <a:endParaRPr lang="en-US" sz="1800" kern="1200" dirty="0"/>
        </a:p>
      </dsp:txBody>
      <dsp:txXfrm>
        <a:off x="7924959" y="3598501"/>
        <a:ext cx="2850788" cy="172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FEB9-7AC0-47FB-8933-C953F506155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69CE8-41B6-469E-B383-F121F62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5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9CE8-41B6-469E-B383-F121F62D8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9CE8-41B6-469E-B383-F121F62D8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9CE8-41B6-469E-B383-F121F62D8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69CE8-41B6-469E-B383-F121F62D8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21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1669-DB1F-44E2-AC34-99260D9096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mref Logo - For white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61" y="5875969"/>
            <a:ext cx="1911939" cy="8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1109-9759-451A-8D3C-031C0E9CE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8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2E46-AC77-4A5D-9B6B-4D943E5EE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86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95B5-3964-49EA-9CF5-EB1C28A50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3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3A86-37EE-4FAB-89A5-9FB1CB19D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5F59-55E1-41A4-AFB0-85D45EC13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9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2B1-E5CF-455E-A39A-2AC9747D0F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39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2CE8-E43D-4600-918D-5CD7A1BAB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9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E05-321E-42DA-9381-5EDB2A448D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84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428F-02FB-40E5-9CA9-CF6A43E25E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1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9E4-E8FC-4CA3-BA2F-E19F03472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73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1669-DB1F-44E2-AC34-99260D9096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mref Logo - For white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61" y="5875969"/>
            <a:ext cx="1911939" cy="8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1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1109-9759-451A-8D3C-031C0E9CE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4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2E46-AC77-4A5D-9B6B-4D943E5EE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10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95B5-3964-49EA-9CF5-EB1C28A50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73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3A86-37EE-4FAB-89A5-9FB1CB19D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15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5F59-55E1-41A4-AFB0-85D45EC13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3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E2B1-E5CF-455E-A39A-2AC9747D0F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7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2CE8-E43D-4600-918D-5CD7A1BAB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5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0E05-321E-42DA-9381-5EDB2A448D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85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428F-02FB-40E5-9CA9-CF6A43E25E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19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9E4-E8FC-4CA3-BA2F-E19F03472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22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96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39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35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3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5950" y="191744"/>
            <a:ext cx="1635116" cy="72263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739699" cy="65759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5" y="0"/>
                </a:lnTo>
                <a:lnTo>
                  <a:pt x="3694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8548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6277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6" y="0"/>
                </a:lnTo>
                <a:lnTo>
                  <a:pt x="3694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2703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6" y="0"/>
                </a:lnTo>
                <a:lnTo>
                  <a:pt x="3694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2558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8981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5" y="0"/>
                </a:lnTo>
                <a:lnTo>
                  <a:pt x="3694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540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52592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1682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810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37960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54386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4" y="0"/>
                </a:lnTo>
                <a:lnTo>
                  <a:pt x="3696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70811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80663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97087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13510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223364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239789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256213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66068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8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82493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98917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308769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20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32519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341618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514699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67895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84319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82" y="0"/>
                </a:lnTo>
                <a:lnTo>
                  <a:pt x="36982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941740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410599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427021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36876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53300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469724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479577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496001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512424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522278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538705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555130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564982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581407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59782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607683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624106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640532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6503872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666809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683236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6930880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709513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725937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735790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752214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76863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7784947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794918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811340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821195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837619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85404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3896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880320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896748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18" y="0"/>
                </a:lnTo>
                <a:lnTo>
                  <a:pt x="36918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9066004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0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923025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30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2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5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26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5950" y="191744"/>
            <a:ext cx="1635116" cy="72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739699" cy="6575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5" y="0"/>
                </a:lnTo>
                <a:lnTo>
                  <a:pt x="3694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8548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6277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6" y="0"/>
                </a:lnTo>
                <a:lnTo>
                  <a:pt x="3694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2703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6" y="0"/>
                </a:lnTo>
                <a:lnTo>
                  <a:pt x="3694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2558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8981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5" y="0"/>
                </a:lnTo>
                <a:lnTo>
                  <a:pt x="3694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540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52592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1682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810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37960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54386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4" y="0"/>
                </a:lnTo>
                <a:lnTo>
                  <a:pt x="3696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70811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80663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97087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13510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223364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239789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256213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66068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8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82493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98917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308769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20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32519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341618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514699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67895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84319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82" y="0"/>
                </a:lnTo>
                <a:lnTo>
                  <a:pt x="36982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941740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410599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427021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36876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53300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469724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479577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496001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512424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522278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538705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555130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564982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581407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59782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607683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624106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640532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6503872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666809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683236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6930880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709513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725937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735790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752214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76863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7784947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794918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811340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821195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837619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85404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3896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880320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896748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18" y="0"/>
                </a:lnTo>
                <a:lnTo>
                  <a:pt x="36918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9066004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0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923025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1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7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61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05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7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5950" y="191744"/>
            <a:ext cx="1635116" cy="72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739699" cy="6575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5" y="0"/>
                </a:lnTo>
                <a:lnTo>
                  <a:pt x="3694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8548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6277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6" y="0"/>
                </a:lnTo>
                <a:lnTo>
                  <a:pt x="3694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2703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6" y="0"/>
                </a:lnTo>
                <a:lnTo>
                  <a:pt x="3694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2558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8981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5" y="0"/>
                </a:lnTo>
                <a:lnTo>
                  <a:pt x="3694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540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52592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1682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2810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5" y="0"/>
                </a:lnTo>
                <a:lnTo>
                  <a:pt x="36965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37960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6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54386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4" y="0"/>
                </a:lnTo>
                <a:lnTo>
                  <a:pt x="3696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70811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80663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97087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13510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223364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239789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256213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66068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8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82493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98917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308769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20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32519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341618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514699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67895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84319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82" y="0"/>
                </a:lnTo>
                <a:lnTo>
                  <a:pt x="36982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941740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410599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427021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36876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53300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469724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479577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496001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512424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522278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538705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5551306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564982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5814077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59782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6076831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624106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640532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6503872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666809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683236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6930880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709513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725937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735790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7522142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7686380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6" y="0"/>
                </a:lnTo>
                <a:lnTo>
                  <a:pt x="36956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7784947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07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794918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8113404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8211955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232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8376193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57" y="0"/>
                </a:lnTo>
                <a:lnTo>
                  <a:pt x="36957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8540445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4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38963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33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8803201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69" y="0"/>
                </a:lnTo>
                <a:lnTo>
                  <a:pt x="36969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896748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18" y="0"/>
                </a:lnTo>
                <a:lnTo>
                  <a:pt x="36918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9066004" y="6634986"/>
            <a:ext cx="115147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6220" y="0"/>
                </a:lnTo>
              </a:path>
            </a:pathLst>
          </a:custGeom>
          <a:ln w="53466">
            <a:solidFill>
              <a:srgbClr val="E2173D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9230258" y="6608254"/>
            <a:ext cx="49953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0" y="0"/>
                </a:moveTo>
                <a:lnTo>
                  <a:pt x="36944" y="0"/>
                </a:lnTo>
                <a:lnTo>
                  <a:pt x="36944" y="53467"/>
                </a:lnTo>
                <a:lnTo>
                  <a:pt x="0" y="53467"/>
                </a:lnTo>
                <a:lnTo>
                  <a:pt x="0" y="0"/>
                </a:lnTo>
                <a:close/>
              </a:path>
            </a:pathLst>
          </a:custGeom>
          <a:solidFill>
            <a:srgbClr val="E2173D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8E76-30BB-4E6D-9820-B0B903DEBA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03EF-1714-4D62-94E0-E56C7E9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B5F9-B65B-4E80-A758-AD841E263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B5F9-B65B-4E80-A758-AD841E263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Transforming Healthcare in Kenya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8994-F8FD-7949-92D1-EED317F911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7121" y="364236"/>
            <a:ext cx="22577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6415" y="2331211"/>
            <a:ext cx="86191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4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7121" y="364236"/>
            <a:ext cx="22577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6415" y="2331211"/>
            <a:ext cx="86191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7121" y="364236"/>
            <a:ext cx="22577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6415" y="2331211"/>
            <a:ext cx="86191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hyperlink" Target="mailto:Githinji.Gitahi@Amref.org" TargetMode="Externa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782B9A-FACA-4D53-A650-192AE6DA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3" y="1068749"/>
            <a:ext cx="3882452" cy="909708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Dr</a:t>
            </a:r>
            <a:r>
              <a:rPr lang="en-US" sz="2000" b="1" dirty="0"/>
              <a:t>. Githinji Gitahi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Global CEO </a:t>
            </a:r>
            <a:r>
              <a:rPr lang="en-US" sz="2000" b="1" dirty="0"/>
              <a:t>– Amref Health </a:t>
            </a:r>
            <a:r>
              <a:rPr lang="en-US" sz="2000" b="1" dirty="0" smtClean="0"/>
              <a:t>Africa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Co-Chair UHC2030</a:t>
            </a:r>
            <a:endParaRPr lang="en-US" sz="2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=""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3" y="4505315"/>
            <a:ext cx="2817987" cy="1462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3904" y="5671358"/>
            <a:ext cx="205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Kampala, Nov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7DDEA71-A2FF-4550-84BF-C2FD102ED64F}"/>
              </a:ext>
            </a:extLst>
          </p:cNvPr>
          <p:cNvSpPr txBox="1">
            <a:spLocks/>
          </p:cNvSpPr>
          <p:nvPr/>
        </p:nvSpPr>
        <p:spPr>
          <a:xfrm>
            <a:off x="5523231" y="602571"/>
            <a:ext cx="5899274" cy="5109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F0000"/>
                </a:solidFill>
                <a:latin typeface="+mn-lt"/>
              </a:rPr>
              <a:t>‘The Great Escape’</a:t>
            </a:r>
          </a:p>
          <a:p>
            <a:endParaRPr lang="en-US" sz="4400" dirty="0">
              <a:solidFill>
                <a:srgbClr val="FF0000"/>
              </a:solidFill>
              <a:latin typeface="+mn-lt"/>
            </a:endParaRPr>
          </a:p>
          <a:p>
            <a:r>
              <a:rPr lang="en-US" sz="3100" i="1" dirty="0" smtClean="0">
                <a:latin typeface="+mn-lt"/>
              </a:rPr>
              <a:t>Health promotion, prevention and communities</a:t>
            </a:r>
          </a:p>
          <a:p>
            <a:pPr algn="l"/>
            <a:endParaRPr lang="en-US" sz="3100" i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3100" i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79" y="3157531"/>
            <a:ext cx="3810097" cy="23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097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enough money!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4" y="638151"/>
            <a:ext cx="11970632" cy="4008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192" y="4646871"/>
            <a:ext cx="10433154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WHO </a:t>
            </a:r>
            <a:r>
              <a:rPr lang="en-US" sz="2400" dirty="0" smtClean="0"/>
              <a:t>High Level Task Force </a:t>
            </a:r>
            <a:r>
              <a:rPr lang="en-US" sz="2400" dirty="0"/>
              <a:t>recommends investing a minimum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$</a:t>
            </a:r>
            <a:r>
              <a:rPr lang="en-US" sz="2400" dirty="0" smtClean="0">
                <a:solidFill>
                  <a:srgbClr val="FF0000"/>
                </a:solidFill>
              </a:rPr>
              <a:t>86.30 </a:t>
            </a:r>
            <a:r>
              <a:rPr lang="en-US" sz="2400" dirty="0" smtClean="0"/>
              <a:t>per capita of </a:t>
            </a:r>
            <a:r>
              <a:rPr lang="en-US" sz="2400" dirty="0" smtClean="0">
                <a:solidFill>
                  <a:srgbClr val="FF0000"/>
                </a:solidFill>
              </a:rPr>
              <a:t>Domestic Government Health Expenditure </a:t>
            </a:r>
            <a:r>
              <a:rPr lang="en-US" sz="2400" dirty="0" smtClean="0"/>
              <a:t>to purchase a set of Primary Healthcare interventions and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conversation on domestic resource mobilization is not </a:t>
            </a:r>
            <a:r>
              <a:rPr lang="en-US" sz="2400" dirty="0" smtClean="0"/>
              <a:t>about ‘aid </a:t>
            </a:r>
            <a:r>
              <a:rPr lang="en-US" sz="2400" dirty="0"/>
              <a:t>or no aid’ but about </a:t>
            </a:r>
            <a:r>
              <a:rPr lang="en-US" sz="2400" dirty="0" smtClean="0"/>
              <a:t>alignment; </a:t>
            </a:r>
            <a:r>
              <a:rPr lang="en-US" sz="2400" dirty="0" smtClean="0">
                <a:solidFill>
                  <a:srgbClr val="FF0000"/>
                </a:solidFill>
              </a:rPr>
              <a:t>FROM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FUNDING TO FINANCING – </a:t>
            </a:r>
            <a:r>
              <a:rPr lang="en-US" sz="2400" dirty="0" smtClean="0"/>
              <a:t>Country led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Curved Right Arrow 5"/>
          <p:cNvSpPr/>
          <p:nvPr/>
        </p:nvSpPr>
        <p:spPr>
          <a:xfrm rot="18918928">
            <a:off x="513663" y="5141607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1769" y="2848133"/>
            <a:ext cx="11770381" cy="1079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0955" y="1007165"/>
            <a:ext cx="8568262" cy="5742144"/>
            <a:chOff x="1218233" y="1800225"/>
            <a:chExt cx="6139829" cy="4200525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849941" y="3185471"/>
              <a:ext cx="901993" cy="165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900" i="1" dirty="0">
                  <a:solidFill>
                    <a:prstClr val="black"/>
                  </a:solidFill>
                </a:rPr>
                <a:t>Map courtesy of UNEP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03350" y="1800225"/>
              <a:ext cx="3621338" cy="4200525"/>
              <a:chOff x="2185988" y="1257300"/>
              <a:chExt cx="4828450" cy="56007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5988" y="1257300"/>
                <a:ext cx="4828450" cy="362417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988" y="4401099"/>
                <a:ext cx="4828450" cy="2456901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 rot="16200000">
              <a:off x="707924" y="5172650"/>
              <a:ext cx="1206879" cy="165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900" i="1" dirty="0">
                  <a:solidFill>
                    <a:prstClr val="black"/>
                  </a:solidFill>
                </a:rPr>
                <a:t>Map courtesy of </a:t>
              </a:r>
              <a:r>
                <a:rPr lang="en-US" sz="900" i="1" dirty="0" err="1">
                  <a:solidFill>
                    <a:prstClr val="black"/>
                  </a:solidFill>
                </a:rPr>
                <a:t>Uni</a:t>
              </a:r>
              <a:r>
                <a:rPr lang="en-US" sz="900" i="1" dirty="0">
                  <a:solidFill>
                    <a:prstClr val="black"/>
                  </a:solidFill>
                </a:rPr>
                <a:t> if Sheffield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5172683" y="1810939"/>
              <a:ext cx="578036" cy="418981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98714" y="1810939"/>
              <a:ext cx="1459348" cy="408265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</a:rPr>
                <a:t>2.7% of the Global GDP</a:t>
              </a: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marL="214313" indent="-214313" defTabSz="34290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prstClr val="black"/>
                </a:solidFill>
              </a:endParaRPr>
            </a:p>
            <a:p>
              <a:pPr defTabSz="342900"/>
              <a:r>
                <a:rPr lang="en-US" sz="1350" dirty="0">
                  <a:solidFill>
                    <a:prstClr val="black"/>
                  </a:solidFill>
                </a:rPr>
                <a:t>17% of the Global population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00400" y="3546872"/>
              <a:ext cx="271100" cy="294183"/>
            </a:xfrm>
            <a:custGeom>
              <a:avLst/>
              <a:gdLst>
                <a:gd name="connsiteX0" fmla="*/ 330627 w 506356"/>
                <a:gd name="connsiteY0" fmla="*/ 79922 h 543604"/>
                <a:gd name="connsiteX1" fmla="*/ 159177 w 506356"/>
                <a:gd name="connsiteY1" fmla="*/ 22772 h 543604"/>
                <a:gd name="connsiteX2" fmla="*/ 73452 w 506356"/>
                <a:gd name="connsiteY2" fmla="*/ 79922 h 543604"/>
                <a:gd name="connsiteX3" fmla="*/ 44877 w 506356"/>
                <a:gd name="connsiteY3" fmla="*/ 122785 h 543604"/>
                <a:gd name="connsiteX4" fmla="*/ 30589 w 506356"/>
                <a:gd name="connsiteY4" fmla="*/ 451397 h 543604"/>
                <a:gd name="connsiteX5" fmla="*/ 73452 w 506356"/>
                <a:gd name="connsiteY5" fmla="*/ 465685 h 543604"/>
                <a:gd name="connsiteX6" fmla="*/ 116314 w 506356"/>
                <a:gd name="connsiteY6" fmla="*/ 508547 h 543604"/>
                <a:gd name="connsiteX7" fmla="*/ 330627 w 506356"/>
                <a:gd name="connsiteY7" fmla="*/ 522835 h 543604"/>
                <a:gd name="connsiteX8" fmla="*/ 459214 w 506356"/>
                <a:gd name="connsiteY8" fmla="*/ 451397 h 543604"/>
                <a:gd name="connsiteX9" fmla="*/ 487789 w 506356"/>
                <a:gd name="connsiteY9" fmla="*/ 408535 h 543604"/>
                <a:gd name="connsiteX10" fmla="*/ 487789 w 506356"/>
                <a:gd name="connsiteY10" fmla="*/ 179935 h 543604"/>
                <a:gd name="connsiteX11" fmla="*/ 459214 w 506356"/>
                <a:gd name="connsiteY11" fmla="*/ 137072 h 543604"/>
                <a:gd name="connsiteX12" fmla="*/ 444927 w 506356"/>
                <a:gd name="connsiteY12" fmla="*/ 94210 h 543604"/>
                <a:gd name="connsiteX13" fmla="*/ 273477 w 506356"/>
                <a:gd name="connsiteY13" fmla="*/ 37060 h 54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6356" h="543604">
                  <a:moveTo>
                    <a:pt x="330627" y="79922"/>
                  </a:moveTo>
                  <a:cubicBezTo>
                    <a:pt x="266075" y="-768"/>
                    <a:pt x="282855" y="-21398"/>
                    <a:pt x="159177" y="22772"/>
                  </a:cubicBezTo>
                  <a:cubicBezTo>
                    <a:pt x="126835" y="34323"/>
                    <a:pt x="73452" y="79922"/>
                    <a:pt x="73452" y="79922"/>
                  </a:cubicBezTo>
                  <a:cubicBezTo>
                    <a:pt x="63927" y="94210"/>
                    <a:pt x="53396" y="107876"/>
                    <a:pt x="44877" y="122785"/>
                  </a:cubicBezTo>
                  <a:cubicBezTo>
                    <a:pt x="-19269" y="235041"/>
                    <a:pt x="-5885" y="269025"/>
                    <a:pt x="30589" y="451397"/>
                  </a:cubicBezTo>
                  <a:cubicBezTo>
                    <a:pt x="33543" y="466165"/>
                    <a:pt x="59164" y="460922"/>
                    <a:pt x="73452" y="465685"/>
                  </a:cubicBezTo>
                  <a:cubicBezTo>
                    <a:pt x="87739" y="479972"/>
                    <a:pt x="100792" y="495612"/>
                    <a:pt x="116314" y="508547"/>
                  </a:cubicBezTo>
                  <a:cubicBezTo>
                    <a:pt x="190424" y="570305"/>
                    <a:pt x="197068" y="533965"/>
                    <a:pt x="330627" y="522835"/>
                  </a:cubicBezTo>
                  <a:cubicBezTo>
                    <a:pt x="428883" y="457331"/>
                    <a:pt x="383772" y="476546"/>
                    <a:pt x="459214" y="451397"/>
                  </a:cubicBezTo>
                  <a:cubicBezTo>
                    <a:pt x="468739" y="437110"/>
                    <a:pt x="480110" y="423893"/>
                    <a:pt x="487789" y="408535"/>
                  </a:cubicBezTo>
                  <a:cubicBezTo>
                    <a:pt x="522424" y="339266"/>
                    <a:pt x="500304" y="246679"/>
                    <a:pt x="487789" y="179935"/>
                  </a:cubicBezTo>
                  <a:cubicBezTo>
                    <a:pt x="484624" y="163058"/>
                    <a:pt x="468739" y="151360"/>
                    <a:pt x="459214" y="137072"/>
                  </a:cubicBezTo>
                  <a:cubicBezTo>
                    <a:pt x="454452" y="122785"/>
                    <a:pt x="455576" y="104859"/>
                    <a:pt x="444927" y="94210"/>
                  </a:cubicBezTo>
                  <a:cubicBezTo>
                    <a:pt x="371926" y="21209"/>
                    <a:pt x="363175" y="37060"/>
                    <a:pt x="273477" y="3706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61060" y="4683714"/>
              <a:ext cx="889397" cy="899127"/>
            </a:xfrm>
            <a:custGeom>
              <a:avLst/>
              <a:gdLst>
                <a:gd name="connsiteX0" fmla="*/ 330627 w 506356"/>
                <a:gd name="connsiteY0" fmla="*/ 79922 h 543604"/>
                <a:gd name="connsiteX1" fmla="*/ 159177 w 506356"/>
                <a:gd name="connsiteY1" fmla="*/ 22772 h 543604"/>
                <a:gd name="connsiteX2" fmla="*/ 73452 w 506356"/>
                <a:gd name="connsiteY2" fmla="*/ 79922 h 543604"/>
                <a:gd name="connsiteX3" fmla="*/ 44877 w 506356"/>
                <a:gd name="connsiteY3" fmla="*/ 122785 h 543604"/>
                <a:gd name="connsiteX4" fmla="*/ 30589 w 506356"/>
                <a:gd name="connsiteY4" fmla="*/ 451397 h 543604"/>
                <a:gd name="connsiteX5" fmla="*/ 73452 w 506356"/>
                <a:gd name="connsiteY5" fmla="*/ 465685 h 543604"/>
                <a:gd name="connsiteX6" fmla="*/ 116314 w 506356"/>
                <a:gd name="connsiteY6" fmla="*/ 508547 h 543604"/>
                <a:gd name="connsiteX7" fmla="*/ 330627 w 506356"/>
                <a:gd name="connsiteY7" fmla="*/ 522835 h 543604"/>
                <a:gd name="connsiteX8" fmla="*/ 459214 w 506356"/>
                <a:gd name="connsiteY8" fmla="*/ 451397 h 543604"/>
                <a:gd name="connsiteX9" fmla="*/ 487789 w 506356"/>
                <a:gd name="connsiteY9" fmla="*/ 408535 h 543604"/>
                <a:gd name="connsiteX10" fmla="*/ 487789 w 506356"/>
                <a:gd name="connsiteY10" fmla="*/ 179935 h 543604"/>
                <a:gd name="connsiteX11" fmla="*/ 459214 w 506356"/>
                <a:gd name="connsiteY11" fmla="*/ 137072 h 543604"/>
                <a:gd name="connsiteX12" fmla="*/ 444927 w 506356"/>
                <a:gd name="connsiteY12" fmla="*/ 94210 h 543604"/>
                <a:gd name="connsiteX13" fmla="*/ 273477 w 506356"/>
                <a:gd name="connsiteY13" fmla="*/ 37060 h 54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6356" h="543604">
                  <a:moveTo>
                    <a:pt x="330627" y="79922"/>
                  </a:moveTo>
                  <a:cubicBezTo>
                    <a:pt x="266075" y="-768"/>
                    <a:pt x="282855" y="-21398"/>
                    <a:pt x="159177" y="22772"/>
                  </a:cubicBezTo>
                  <a:cubicBezTo>
                    <a:pt x="126835" y="34323"/>
                    <a:pt x="73452" y="79922"/>
                    <a:pt x="73452" y="79922"/>
                  </a:cubicBezTo>
                  <a:cubicBezTo>
                    <a:pt x="63927" y="94210"/>
                    <a:pt x="53396" y="107876"/>
                    <a:pt x="44877" y="122785"/>
                  </a:cubicBezTo>
                  <a:cubicBezTo>
                    <a:pt x="-19269" y="235041"/>
                    <a:pt x="-5885" y="269025"/>
                    <a:pt x="30589" y="451397"/>
                  </a:cubicBezTo>
                  <a:cubicBezTo>
                    <a:pt x="33543" y="466165"/>
                    <a:pt x="59164" y="460922"/>
                    <a:pt x="73452" y="465685"/>
                  </a:cubicBezTo>
                  <a:cubicBezTo>
                    <a:pt x="87739" y="479972"/>
                    <a:pt x="100792" y="495612"/>
                    <a:pt x="116314" y="508547"/>
                  </a:cubicBezTo>
                  <a:cubicBezTo>
                    <a:pt x="190424" y="570305"/>
                    <a:pt x="197068" y="533965"/>
                    <a:pt x="330627" y="522835"/>
                  </a:cubicBezTo>
                  <a:cubicBezTo>
                    <a:pt x="428883" y="457331"/>
                    <a:pt x="383772" y="476546"/>
                    <a:pt x="459214" y="451397"/>
                  </a:cubicBezTo>
                  <a:cubicBezTo>
                    <a:pt x="468739" y="437110"/>
                    <a:pt x="480110" y="423893"/>
                    <a:pt x="487789" y="408535"/>
                  </a:cubicBezTo>
                  <a:cubicBezTo>
                    <a:pt x="522424" y="339266"/>
                    <a:pt x="500304" y="246679"/>
                    <a:pt x="487789" y="179935"/>
                  </a:cubicBezTo>
                  <a:cubicBezTo>
                    <a:pt x="484624" y="163058"/>
                    <a:pt x="468739" y="151360"/>
                    <a:pt x="459214" y="137072"/>
                  </a:cubicBezTo>
                  <a:cubicBezTo>
                    <a:pt x="454452" y="122785"/>
                    <a:pt x="455576" y="104859"/>
                    <a:pt x="444927" y="94210"/>
                  </a:cubicBezTo>
                  <a:cubicBezTo>
                    <a:pt x="371926" y="21209"/>
                    <a:pt x="363175" y="37060"/>
                    <a:pt x="273477" y="3706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42900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471499" y="2882504"/>
              <a:ext cx="2427215" cy="6643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650457" y="4683714"/>
              <a:ext cx="2248258" cy="5883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Down Arrow 3"/>
            <p:cNvSpPr/>
            <p:nvPr/>
          </p:nvSpPr>
          <p:spPr>
            <a:xfrm>
              <a:off x="6350721" y="3362238"/>
              <a:ext cx="363474" cy="91480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42900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43270" y="226253"/>
            <a:ext cx="8680173" cy="430887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/>
              <a:t>he African economy is small and population is big…..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46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4" y="121690"/>
            <a:ext cx="11332564" cy="76835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Lets see how much we can get…..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380509" y="4131195"/>
            <a:ext cx="317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Non-resource taxes as % of GDP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70800376"/>
              </p:ext>
            </p:extLst>
          </p:nvPr>
        </p:nvGraphicFramePr>
        <p:xfrm>
          <a:off x="2909890" y="1134328"/>
          <a:ext cx="7715249" cy="520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1666875" y="637279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1787" y="6445352"/>
            <a:ext cx="7898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$86 recommended for Universal access to primary health services in </a:t>
            </a:r>
            <a:r>
              <a:rPr lang="en-US" sz="2000" b="1" dirty="0" smtClean="0">
                <a:solidFill>
                  <a:srgbClr val="FF0000"/>
                </a:solidFill>
              </a:rPr>
              <a:t>LICs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6875" y="2286001"/>
            <a:ext cx="1164928" cy="40521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Assumptions</a:t>
            </a:r>
          </a:p>
          <a:p>
            <a:pPr algn="ctr"/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GDP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Tax at </a:t>
            </a:r>
            <a:r>
              <a:rPr lang="en-US" sz="1600" dirty="0" smtClean="0">
                <a:solidFill>
                  <a:srgbClr val="FF0000"/>
                </a:solidFill>
              </a:rPr>
              <a:t>20% </a:t>
            </a:r>
            <a:r>
              <a:rPr lang="en-US" sz="1600" dirty="0">
                <a:solidFill>
                  <a:srgbClr val="FF0000"/>
                </a:solidFill>
              </a:rPr>
              <a:t>ratio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Health all. at 15%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Population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Per capita public allocation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881189" y="3343275"/>
            <a:ext cx="764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81189" y="4081462"/>
            <a:ext cx="764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81188" y="4810125"/>
            <a:ext cx="764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67292" y="5381625"/>
            <a:ext cx="764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13819" y="2089874"/>
            <a:ext cx="2313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 Tax/GDP ratio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39%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8576" y="6015432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Actual about $4000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4743" y="2120653"/>
            <a:ext cx="211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Actual Tax/GDP ratio is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15</a:t>
            </a:r>
            <a:r>
              <a:rPr lang="en-US" sz="1600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4794" y="2143856"/>
            <a:ext cx="211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Actual Tax/GDP ratio is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46</a:t>
            </a:r>
            <a:r>
              <a:rPr lang="en-US" sz="1600" dirty="0">
                <a:solidFill>
                  <a:srgbClr val="FF0000"/>
                </a:solidFill>
              </a:rPr>
              <a:t>%!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528" y="602423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 about $4000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-1007279" y="5461685"/>
            <a:ext cx="239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Courtesy: Githinji Gitahi</a:t>
            </a:r>
          </a:p>
        </p:txBody>
      </p:sp>
    </p:spTree>
    <p:extLst>
      <p:ext uri="{BB962C8B-B14F-4D97-AF65-F5344CB8AC3E}">
        <p14:creationId xmlns:p14="http://schemas.microsoft.com/office/powerpoint/2010/main" val="24786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5521" y="122274"/>
            <a:ext cx="10694233" cy="482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Many African countries far from these targets. Why?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4" y="1505533"/>
            <a:ext cx="4653954" cy="4362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56" y="1505533"/>
            <a:ext cx="4467185" cy="4358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2785" y="920758"/>
            <a:ext cx="45774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Red = Less than $86 target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6909" y="905259"/>
            <a:ext cx="466243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Red = Less than 15% target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957653" y="3500194"/>
            <a:ext cx="609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Africa scorecard for Domestic financing for health 2018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00599" y="6292311"/>
            <a:ext cx="114220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Between 2005 and 2015, Government spending in health as % of total government expenditure declined in 21 countries!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510"/>
            <a:ext cx="10515600" cy="624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Great Escape</a:t>
            </a:r>
            <a:endParaRPr lang="en-US" sz="36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82" y="1156845"/>
            <a:ext cx="8397375" cy="5542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9967" y="4116951"/>
            <a:ext cx="2728203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UHC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Provides social security against return to health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848131" y="4659465"/>
            <a:ext cx="3418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967" y="1693258"/>
            <a:ext cx="2788165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Health Promotion and Prevention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1211733" y="3201363"/>
            <a:ext cx="484632" cy="9155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908093" y="2204994"/>
            <a:ext cx="3418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1659462" y="4317166"/>
            <a:ext cx="449707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$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1729" y="367956"/>
            <a:ext cx="335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UK Public sanitation law in 1848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121" y="364237"/>
            <a:ext cx="4021896" cy="565662"/>
          </a:xfrm>
        </p:spPr>
        <p:txBody>
          <a:bodyPr/>
          <a:lstStyle/>
          <a:p>
            <a:r>
              <a:rPr lang="en-US" dirty="0" smtClean="0"/>
              <a:t>Good old Sin taxes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9" y="1051388"/>
            <a:ext cx="11813949" cy="5364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0436" y="6537786"/>
            <a:ext cx="769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Limited experience on ear-marked sin taxes in Africa. South Africa Sugar tax new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63711" y="4527030"/>
            <a:ext cx="9878519" cy="74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510"/>
            <a:ext cx="10515600" cy="624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toxic environment</a:t>
            </a:r>
            <a:endParaRPr lang="en-US" sz="36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82" y="1196419"/>
            <a:ext cx="8337415" cy="5502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9967" y="4116951"/>
            <a:ext cx="2728203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UHC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Provides social security against return to health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848131" y="4659465"/>
            <a:ext cx="3418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967" y="1693258"/>
            <a:ext cx="2788165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Health Promotion and Prevention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1211733" y="3201363"/>
            <a:ext cx="484632" cy="9155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908093" y="2204994"/>
            <a:ext cx="3418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ghtning Bolt 2"/>
          <p:cNvSpPr/>
          <p:nvPr/>
        </p:nvSpPr>
        <p:spPr>
          <a:xfrm rot="20674350">
            <a:off x="825165" y="3297007"/>
            <a:ext cx="1007179" cy="930629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11659462" y="4317166"/>
            <a:ext cx="449707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$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1229196"/>
            <a:ext cx="11083977" cy="5037276"/>
          </a:xfrm>
        </p:spPr>
        <p:txBody>
          <a:bodyPr wrap="square">
            <a:spAutoFit/>
          </a:bodyPr>
          <a:lstStyle/>
          <a:p>
            <a:r>
              <a:rPr lang="en-US" sz="3200" dirty="0" smtClean="0"/>
              <a:t>Success of health promotion is </a:t>
            </a:r>
            <a:r>
              <a:rPr lang="en-US" sz="3200" dirty="0" smtClean="0">
                <a:solidFill>
                  <a:srgbClr val="FF0000"/>
                </a:solidFill>
              </a:rPr>
              <a:t>invisible, lacks drama, prolonged behavior change and delayed – </a:t>
            </a:r>
            <a:r>
              <a:rPr lang="en-US" sz="3200" i="1" dirty="0" smtClean="0">
                <a:solidFill>
                  <a:srgbClr val="FF0000"/>
                </a:solidFill>
              </a:rPr>
              <a:t>Ribbon-cutting healthcare</a:t>
            </a:r>
          </a:p>
          <a:p>
            <a:r>
              <a:rPr lang="en-US" sz="3200" dirty="0" smtClean="0"/>
              <a:t>Statistical lives have </a:t>
            </a:r>
            <a:r>
              <a:rPr lang="en-US" sz="3200" dirty="0" smtClean="0">
                <a:solidFill>
                  <a:srgbClr val="FF0000"/>
                </a:solidFill>
              </a:rPr>
              <a:t>little emotional effect – </a:t>
            </a:r>
            <a:r>
              <a:rPr lang="en-US" sz="3200" i="1" dirty="0" smtClean="0"/>
              <a:t>headlines NOT </a:t>
            </a:r>
            <a:r>
              <a:rPr lang="en-US" sz="3200" i="1" dirty="0" err="1" smtClean="0"/>
              <a:t>trendlines</a:t>
            </a:r>
            <a:endParaRPr lang="en-US" sz="3200" i="1" dirty="0" smtClean="0"/>
          </a:p>
          <a:p>
            <a:r>
              <a:rPr lang="en-US" sz="3200" dirty="0" smtClean="0"/>
              <a:t>Avoidable harm is accepted as normal – </a:t>
            </a:r>
            <a:r>
              <a:rPr lang="en-US" sz="3200" i="1" dirty="0" err="1" smtClean="0">
                <a:solidFill>
                  <a:srgbClr val="FF0000"/>
                </a:solidFill>
              </a:rPr>
              <a:t>Banange</a:t>
            </a:r>
            <a:r>
              <a:rPr lang="en-US" sz="3200" i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3200" dirty="0" smtClean="0"/>
              <a:t>Prevention expected to give a net financial return while treatment is expected only to be worth its cost – </a:t>
            </a:r>
            <a:r>
              <a:rPr lang="en-US" sz="3200" i="1" dirty="0" smtClean="0">
                <a:solidFill>
                  <a:srgbClr val="FF0000"/>
                </a:solidFill>
              </a:rPr>
              <a:t>Bambi, give us a break!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Barriers</a:t>
            </a:r>
            <a:r>
              <a:rPr lang="en-US" sz="3200" dirty="0" smtClean="0"/>
              <a:t> – commercial interests, personal, religious or cultural beliefs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732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53" y="118888"/>
            <a:ext cx="7289436" cy="430887"/>
          </a:xfrm>
        </p:spPr>
        <p:txBody>
          <a:bodyPr/>
          <a:lstStyle/>
          <a:p>
            <a:r>
              <a:rPr lang="en-US" sz="2800" dirty="0"/>
              <a:t>Responsive health system architecture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077792" y="976650"/>
            <a:ext cx="211213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Equity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Focus on the most vulnerable first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4377" y="963763"/>
            <a:ext cx="211213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Innovation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New ways; New efficiencies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0659" y="950884"/>
            <a:ext cx="211213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Prevention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Keep people health; sickness is expensive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791" y="2189406"/>
            <a:ext cx="8045002" cy="605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Frontline health workers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Data enabled Nurses, midwives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Community Health Workers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9116" y="3747771"/>
            <a:ext cx="66426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1. Keep communities healthy through promotive and preventive care</a:t>
            </a:r>
          </a:p>
          <a:p>
            <a:r>
              <a:rPr lang="en-US" dirty="0">
                <a:solidFill>
                  <a:prstClr val="black"/>
                </a:solidFill>
              </a:rPr>
              <a:t>2. Identify needs for intervention and refer early</a:t>
            </a:r>
          </a:p>
          <a:p>
            <a:r>
              <a:rPr lang="en-US" dirty="0">
                <a:solidFill>
                  <a:prstClr val="black"/>
                </a:solidFill>
              </a:rPr>
              <a:t>3. </a:t>
            </a:r>
            <a:r>
              <a:rPr lang="en-US" dirty="0">
                <a:solidFill>
                  <a:prstClr val="black"/>
                </a:solidFill>
              </a:rPr>
              <a:t>Affordable and accessible primary </a:t>
            </a:r>
            <a:r>
              <a:rPr lang="en-US">
                <a:solidFill>
                  <a:prstClr val="black"/>
                </a:solidFill>
              </a:rPr>
              <a:t>healthcare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672883" y="2910817"/>
            <a:ext cx="3035120" cy="714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Three shifts</a:t>
            </a:r>
          </a:p>
        </p:txBody>
      </p:sp>
      <p:sp>
        <p:nvSpPr>
          <p:cNvPr id="13" name="Right Triangle 12"/>
          <p:cNvSpPr/>
          <p:nvPr/>
        </p:nvSpPr>
        <p:spPr>
          <a:xfrm rot="16200000">
            <a:off x="5931347" y="1259549"/>
            <a:ext cx="914400" cy="838969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88882">
            <a:off x="2076627" y="5160121"/>
            <a:ext cx="714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Continuum of care with rising formalization and costs and decreasing trust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3495" y="5958648"/>
            <a:ext cx="1611661" cy="830997"/>
          </a:xfrm>
          <a:prstGeom prst="rect">
            <a:avLst/>
          </a:prstGeom>
          <a:noFill/>
          <a:ln w="349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</a:rPr>
              <a:t>Level 1 -UNPAID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Community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Community Health workers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717183" y="4739426"/>
            <a:ext cx="8783392" cy="515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798" y="5996432"/>
            <a:ext cx="116805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FF0000"/>
                </a:solidFill>
              </a:rPr>
              <a:t>Level 2 - PAID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Dispensary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Nurses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5620" y="5992471"/>
            <a:ext cx="12943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</a:rPr>
              <a:t>Level 3 - PAID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Health Centre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Doctors and nurses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3338" y="5992471"/>
            <a:ext cx="13569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</a:rPr>
              <a:t>Level 4 - PAID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District Hospital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Specialists, GPs &amp; Nurses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2989" y="5996433"/>
            <a:ext cx="15136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</a:rPr>
              <a:t>Level 5 - PAID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Referral Hospital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Specialists, GPs &amp; Nurses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9762" y="5992471"/>
            <a:ext cx="15136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</a:rPr>
              <a:t>Level 6 - PAID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Referral Hospital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Specialists, GPs &amp; Nurses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5667" y="60026"/>
            <a:ext cx="241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prstClr val="black"/>
                </a:solidFill>
              </a:rPr>
              <a:t>Courtesy: Githinji Gitahi</a:t>
            </a:r>
          </a:p>
        </p:txBody>
      </p:sp>
    </p:spTree>
    <p:extLst>
      <p:ext uri="{BB962C8B-B14F-4D97-AF65-F5344CB8AC3E}">
        <p14:creationId xmlns:p14="http://schemas.microsoft.com/office/powerpoint/2010/main" val="339556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45" y="125283"/>
            <a:ext cx="10515600" cy="6841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Core principles to observe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04746"/>
              </p:ext>
            </p:extLst>
          </p:nvPr>
        </p:nvGraphicFramePr>
        <p:xfrm>
          <a:off x="269823" y="929390"/>
          <a:ext cx="11512445" cy="566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50111" y="6488668"/>
            <a:ext cx="455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Africa Health Promotion Strategy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742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16" y="187377"/>
            <a:ext cx="10553075" cy="7570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Great Escape: UHC and GDP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44" y="1145744"/>
            <a:ext cx="10215247" cy="5285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2444" y="2773181"/>
            <a:ext cx="2585254" cy="899409"/>
          </a:xfrm>
          <a:prstGeom prst="rect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Increased adolescent and child health and nutrition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003" y="2773181"/>
            <a:ext cx="2585254" cy="758007"/>
          </a:xfrm>
          <a:prstGeom prst="rect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Increased adult health and nutrition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69211" y="2773181"/>
            <a:ext cx="1416402" cy="1109271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GDP per capita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957" y="279087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UHC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8162" y="2820861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UHC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9292" y="1232940"/>
            <a:ext cx="2428406" cy="10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 fertility and low child mortality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5864" y="1232940"/>
            <a:ext cx="2428406" cy="10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Increased ratio of Workers/Dependents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Demographic dividend)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94427" y="1231243"/>
            <a:ext cx="2428406" cy="92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Larger </a:t>
            </a:r>
            <a:r>
              <a:rPr lang="en-US" dirty="0" err="1" smtClean="0">
                <a:solidFill>
                  <a:schemeClr val="bg1"/>
                </a:solidFill>
              </a:rPr>
              <a:t>labour</a:t>
            </a:r>
            <a:r>
              <a:rPr lang="en-US" dirty="0" smtClean="0">
                <a:solidFill>
                  <a:schemeClr val="bg1"/>
                </a:solidFill>
              </a:rPr>
              <a:t> force from increased survival and later retirement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292" y="4772396"/>
            <a:ext cx="2428406" cy="87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Increased school attendance and cognitive capacity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3209" y="4123489"/>
            <a:ext cx="2428406" cy="763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Increased </a:t>
            </a:r>
            <a:r>
              <a:rPr lang="en-US" dirty="0" err="1" smtClean="0">
                <a:solidFill>
                  <a:schemeClr val="bg1"/>
                </a:solidFill>
              </a:rPr>
              <a:t>labour</a:t>
            </a:r>
            <a:r>
              <a:rPr lang="en-US" dirty="0" smtClean="0">
                <a:solidFill>
                  <a:schemeClr val="bg1"/>
                </a:solidFill>
              </a:rPr>
              <a:t> productivity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94427" y="4983806"/>
            <a:ext cx="2428406" cy="667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Increased investment in physical capital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94427" y="3812312"/>
            <a:ext cx="2428406" cy="925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Increased access to natural resources and global economy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11" idx="6"/>
          </p:cNvCxnSpPr>
          <p:nvPr/>
        </p:nvCxnSpPr>
        <p:spPr>
          <a:xfrm flipV="1">
            <a:off x="6685613" y="3051693"/>
            <a:ext cx="453347" cy="27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3" idx="3"/>
          </p:cNvCxnSpPr>
          <p:nvPr/>
        </p:nvCxnSpPr>
        <p:spPr>
          <a:xfrm flipH="1" flipV="1">
            <a:off x="4815864" y="3051694"/>
            <a:ext cx="453347" cy="27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612630" y="3051693"/>
            <a:ext cx="465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3"/>
          </p:cNvCxnSpPr>
          <p:nvPr/>
        </p:nvCxnSpPr>
        <p:spPr>
          <a:xfrm flipV="1">
            <a:off x="7919659" y="3021711"/>
            <a:ext cx="3699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79292" y="5912616"/>
            <a:ext cx="154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Adapted from: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22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6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‘The Great Escape to prosperity’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64" y="1321812"/>
            <a:ext cx="8424472" cy="54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=""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Africa">
            <a:extLst>
              <a:ext uri="{FF2B5EF4-FFF2-40B4-BE49-F238E27FC236}">
                <a16:creationId xmlns="" xmlns:a16="http://schemas.microsoft.com/office/drawing/2014/main" id="{70A4CE23-E6B2-4A70-94B5-8467BD10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8941" y="965595"/>
            <a:ext cx="4773591" cy="4773591"/>
          </a:xfrm>
          <a:prstGeom prst="rect">
            <a:avLst/>
          </a:prstGeom>
          <a:effectLst/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867823A-280D-4E81-8B65-B2B4C4F4CA4D}"/>
              </a:ext>
            </a:extLst>
          </p:cNvPr>
          <p:cNvSpPr txBox="1">
            <a:spLocks/>
          </p:cNvSpPr>
          <p:nvPr/>
        </p:nvSpPr>
        <p:spPr>
          <a:xfrm>
            <a:off x="648929" y="797429"/>
            <a:ext cx="3505913" cy="5109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latin typeface="+mn-lt"/>
              </a:rPr>
              <a:t>Thank you</a:t>
            </a:r>
            <a:r>
              <a:rPr lang="en-US" sz="2200" dirty="0">
                <a:latin typeface="+mn-lt"/>
              </a:rPr>
              <a:t/>
            </a:r>
            <a:br>
              <a:rPr lang="en-US" sz="2200" dirty="0">
                <a:latin typeface="+mn-lt"/>
              </a:rPr>
            </a:br>
            <a:r>
              <a:rPr lang="en-US" sz="2200" b="1" dirty="0">
                <a:latin typeface="+mn-lt"/>
              </a:rPr>
              <a:t/>
            </a:r>
            <a:br>
              <a:rPr lang="en-US" sz="2200" b="1" dirty="0">
                <a:latin typeface="+mn-lt"/>
              </a:rPr>
            </a:br>
            <a:r>
              <a:rPr lang="en-US" sz="1800" b="1" dirty="0">
                <a:latin typeface="+mn-lt"/>
              </a:rPr>
              <a:t>Dr. Githinji Gitahi</a:t>
            </a:r>
            <a:br>
              <a:rPr lang="en-US" sz="1800" b="1" dirty="0">
                <a:latin typeface="+mn-lt"/>
              </a:rPr>
            </a:br>
            <a:r>
              <a:rPr lang="en-US" sz="1800" b="1" dirty="0" smtClean="0">
                <a:latin typeface="+mn-lt"/>
              </a:rPr>
              <a:t>Global CEO </a:t>
            </a:r>
            <a:r>
              <a:rPr lang="en-US" sz="1800" b="1" dirty="0">
                <a:latin typeface="+mn-lt"/>
              </a:rPr>
              <a:t>– Amref Health </a:t>
            </a:r>
            <a:r>
              <a:rPr lang="en-US" sz="1800" b="1" dirty="0" smtClean="0">
                <a:latin typeface="+mn-lt"/>
              </a:rPr>
              <a:t>Africa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latin typeface="+mn-lt"/>
              </a:rPr>
              <a:t>Co-Chair UHC2030</a:t>
            </a:r>
            <a:r>
              <a:rPr lang="en-US" sz="1800" b="1" dirty="0">
                <a:latin typeface="+mn-lt"/>
              </a:rPr>
              <a:t/>
            </a:r>
            <a:br>
              <a:rPr lang="en-US" sz="1800" b="1" dirty="0">
                <a:latin typeface="+mn-lt"/>
              </a:rPr>
            </a:br>
            <a:r>
              <a:rPr lang="en-US" sz="1800" dirty="0">
                <a:latin typeface="+mn-lt"/>
              </a:rPr>
              <a:t>Email: </a:t>
            </a:r>
            <a:r>
              <a:rPr lang="en-US" sz="1800" dirty="0">
                <a:latin typeface="+mn-lt"/>
                <a:hlinkClick r:id="rId5"/>
              </a:rPr>
              <a:t>Githinji.Gitahi@Amref.org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Website: www.amref.org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478" y="4650465"/>
            <a:ext cx="208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464" y="5371240"/>
            <a:ext cx="1294931" cy="10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85" t="17600" r="35328" b="11238"/>
          <a:stretch/>
        </p:blipFill>
        <p:spPr>
          <a:xfrm>
            <a:off x="768392" y="785612"/>
            <a:ext cx="8162369" cy="565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2" y="94670"/>
            <a:ext cx="11072647" cy="6909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Uganda's Human Capital case – Health and Education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8343" y="6366319"/>
            <a:ext cx="217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GDP per capita (USD)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03925" y="2523529"/>
            <a:ext cx="21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capital Index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22304" y="4368557"/>
            <a:ext cx="0" cy="1537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21891" y="4368557"/>
            <a:ext cx="30004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1151869" y="1655758"/>
            <a:ext cx="3015702" cy="2712797"/>
          </a:xfrm>
          <a:prstGeom prst="up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child's lost potential by 18yrs in Uganda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4082" y="959373"/>
            <a:ext cx="307298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child's potential by 18 years in Uganda is 38%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What eats away 62% a child's potential?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248931" y="3507698"/>
            <a:ext cx="245838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4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2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UHC – Single most important human capital investment – </a:t>
            </a:r>
            <a:r>
              <a:rPr lang="en-US" sz="3600" i="1" dirty="0" smtClean="0"/>
              <a:t>Healthy kids learn and healthy adults earn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03" y="2293258"/>
            <a:ext cx="10164764" cy="298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4" y="2990238"/>
            <a:ext cx="1600200" cy="156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1942" y="2409370"/>
            <a:ext cx="2002971" cy="493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37944" y="3439740"/>
            <a:ext cx="1741713" cy="430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1942" y="4305446"/>
            <a:ext cx="2960915" cy="493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676572" y="5725958"/>
            <a:ext cx="1770743" cy="972310"/>
          </a:xfrm>
          <a:prstGeom prst="wedgeEllipseCallout">
            <a:avLst>
              <a:gd name="adj1" fmla="val -119844"/>
              <a:gd name="adj2" fmla="val -1468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100% covered but for?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908798" y="1364345"/>
            <a:ext cx="1741717" cy="1045026"/>
          </a:xfrm>
          <a:prstGeom prst="wedgeEllipseCallout">
            <a:avLst>
              <a:gd name="adj1" fmla="val -184325"/>
              <a:gd name="adj2" fmla="val 71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Equity NOT Equality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0003010" y="5725958"/>
            <a:ext cx="1988457" cy="972310"/>
          </a:xfrm>
          <a:prstGeom prst="wedgeEllipseCallout">
            <a:avLst>
              <a:gd name="adj1" fmla="val -159461"/>
              <a:gd name="adj2" fmla="val -2330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Optimal NOT Excellent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1942" y="3396343"/>
            <a:ext cx="3280229" cy="473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16"/>
            <a:ext cx="10515600" cy="63921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Health vs Healthcare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11" y="836253"/>
            <a:ext cx="8842312" cy="583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2885" y="6517780"/>
            <a:ext cx="589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Courtesy: Global Health Science and Practice 2014 Vol 2 No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UHC means?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223" y="3028013"/>
            <a:ext cx="1343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UHC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7541" y="2413416"/>
            <a:ext cx="5908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A: Universal </a:t>
            </a:r>
            <a:r>
              <a:rPr lang="en-US" sz="3200" dirty="0" smtClean="0">
                <a:solidFill>
                  <a:srgbClr val="FF0000"/>
                </a:solidFill>
              </a:rPr>
              <a:t>Healthcare</a:t>
            </a:r>
            <a:r>
              <a:rPr lang="en-US" sz="3200" dirty="0" smtClean="0"/>
              <a:t> Coverage?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77521" y="4394616"/>
            <a:ext cx="5186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B: Universal </a:t>
            </a:r>
            <a:r>
              <a:rPr lang="en-US" sz="3200" dirty="0" smtClean="0">
                <a:solidFill>
                  <a:srgbClr val="FF0000"/>
                </a:solidFill>
              </a:rPr>
              <a:t>Health</a:t>
            </a:r>
            <a:r>
              <a:rPr lang="en-US" sz="3200" dirty="0" smtClean="0"/>
              <a:t> Coverage?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88170" y="308956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76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254"/>
            <a:ext cx="10515600" cy="6242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what's UHC?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905" y="149905"/>
            <a:ext cx="4152275" cy="54863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population is covered against financial costs?</a:t>
            </a:r>
          </a:p>
          <a:p>
            <a:pPr marL="0" indent="0" algn="ctr">
              <a:buNone/>
            </a:pPr>
            <a:r>
              <a:rPr lang="en-US" sz="3600" dirty="0" smtClean="0"/>
              <a:t>What services are protected against financial costs?</a:t>
            </a:r>
          </a:p>
          <a:p>
            <a:pPr marL="0" indent="0" algn="ctr">
              <a:buNone/>
            </a:pPr>
            <a:r>
              <a:rPr lang="en-US" sz="3600" dirty="0" smtClean="0"/>
              <a:t>How much of the services are protected against financial costs?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781"/>
          <a:stretch/>
        </p:blipFill>
        <p:spPr>
          <a:xfrm>
            <a:off x="276232" y="649965"/>
            <a:ext cx="6618986" cy="44862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034728" y="1693894"/>
            <a:ext cx="35076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34728" y="3360302"/>
            <a:ext cx="35076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34728" y="5414963"/>
            <a:ext cx="35076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0663" y="5250072"/>
            <a:ext cx="49262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Increased access to health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Reduced out of pocket expenditure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Reduced catastrophic expenditure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Reduced impoverishment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5400000">
            <a:off x="6117486" y="-631694"/>
            <a:ext cx="731520" cy="25633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9605167">
            <a:off x="589356" y="4612170"/>
            <a:ext cx="731520" cy="23798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2" y="43222"/>
            <a:ext cx="11527436" cy="711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…….and driven </a:t>
            </a:r>
            <a:r>
              <a:rPr lang="en-US" dirty="0"/>
              <a:t>by Equity not Equality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1368" y="784407"/>
            <a:ext cx="11480960" cy="5916195"/>
            <a:chOff x="1668203" y="784408"/>
            <a:chExt cx="8450158" cy="5685940"/>
          </a:xfrm>
        </p:grpSpPr>
        <p:grpSp>
          <p:nvGrpSpPr>
            <p:cNvPr id="5" name="Group 4"/>
            <p:cNvGrpSpPr/>
            <p:nvPr/>
          </p:nvGrpSpPr>
          <p:grpSpPr>
            <a:xfrm>
              <a:off x="1668203" y="784408"/>
              <a:ext cx="8450158" cy="5685940"/>
              <a:chOff x="1668203" y="1678296"/>
              <a:chExt cx="6742373" cy="4822031"/>
            </a:xfrm>
          </p:grpSpPr>
          <p:pic>
            <p:nvPicPr>
              <p:cNvPr id="1026" name="Picture 2" descr="Image result for equity versus equality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1" y="1678296"/>
                <a:ext cx="6429375" cy="4822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 rot="16200000">
                <a:off x="290775" y="4478278"/>
                <a:ext cx="30318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prstClr val="black"/>
                    </a:solidFill>
                  </a:rPr>
                  <a:t>Courtesy Interactive Institute of Social Change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367588" y="4159576"/>
                <a:ext cx="914400" cy="1612574"/>
              </a:xfrm>
              <a:prstGeom prst="rect">
                <a:avLst/>
              </a:prstGeom>
              <a:noFill/>
              <a:ln w="920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360425" y="1317672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7941" y="1194003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11349" y="1406974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5479" y="1133006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773" y="1169445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1853" y="1418643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71475" y="1049311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40486" y="1133006"/>
              <a:ext cx="5998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UHC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0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2623" y="1636695"/>
            <a:ext cx="2989449" cy="33239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How do we work within this reality?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5" y="119921"/>
            <a:ext cx="8960338" cy="67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894</Words>
  <Application>Microsoft Office PowerPoint</Application>
  <PresentationFormat>Widescreen</PresentationFormat>
  <Paragraphs>206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 Theme</vt:lpstr>
      <vt:lpstr>1_Office Theme</vt:lpstr>
      <vt:lpstr>2_Office Theme</vt:lpstr>
      <vt:lpstr>4_Office Theme</vt:lpstr>
      <vt:lpstr>3_Office Theme</vt:lpstr>
      <vt:lpstr>5_Office Theme</vt:lpstr>
      <vt:lpstr>PowerPoint Presentation</vt:lpstr>
      <vt:lpstr>The Great Escape: UHC and GDP</vt:lpstr>
      <vt:lpstr>Uganda's Human Capital case – Health and Education</vt:lpstr>
      <vt:lpstr>UHC – Single most important human capital investment – Healthy kids learn and healthy adults earn</vt:lpstr>
      <vt:lpstr>Health vs Healthcare</vt:lpstr>
      <vt:lpstr>UHC means?</vt:lpstr>
      <vt:lpstr>So what's UHC?</vt:lpstr>
      <vt:lpstr>…….and driven by Equity not Equality</vt:lpstr>
      <vt:lpstr>How do we work within this reality?</vt:lpstr>
      <vt:lpstr>Not enough money!</vt:lpstr>
      <vt:lpstr>The African economy is small and population is big…..</vt:lpstr>
      <vt:lpstr>Lets see how much we can get…..</vt:lpstr>
      <vt:lpstr>Many African countries far from these targets. Why?</vt:lpstr>
      <vt:lpstr>The Great Escape</vt:lpstr>
      <vt:lpstr>Good old Sin taxes</vt:lpstr>
      <vt:lpstr>The toxic environment</vt:lpstr>
      <vt:lpstr>Challenges</vt:lpstr>
      <vt:lpstr>Responsive health system architecture</vt:lpstr>
      <vt:lpstr>Core principles to observe</vt:lpstr>
      <vt:lpstr>‘The Great Escape to prosperity’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Domestic Financing for Universal Health Coverage and Health Security for All African Citizens- Including Refugees, Returnees and Internally Displaced persons  The 3rd Session of the Specialized Technical Committee on Health, Population and Drug Control Cairo, Egypt  29 July to 2 August 2019</dc:title>
  <dc:creator>Agnes Munyua</dc:creator>
  <cp:lastModifiedBy>Githinji Gitahi</cp:lastModifiedBy>
  <cp:revision>138</cp:revision>
  <dcterms:created xsi:type="dcterms:W3CDTF">2019-07-16T19:21:18Z</dcterms:created>
  <dcterms:modified xsi:type="dcterms:W3CDTF">2019-11-05T23:04:00Z</dcterms:modified>
</cp:coreProperties>
</file>